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sldIdLst>
    <p:sldId id="256" r:id="rId2"/>
    <p:sldId id="257" r:id="rId3"/>
    <p:sldId id="272" r:id="rId4"/>
    <p:sldId id="273" r:id="rId5"/>
    <p:sldId id="280" r:id="rId6"/>
    <p:sldId id="288" r:id="rId7"/>
    <p:sldId id="263" r:id="rId8"/>
    <p:sldId id="285" r:id="rId9"/>
    <p:sldId id="283" r:id="rId10"/>
    <p:sldId id="284" r:id="rId11"/>
    <p:sldId id="275" r:id="rId12"/>
    <p:sldId id="277" r:id="rId13"/>
    <p:sldId id="289" r:id="rId14"/>
    <p:sldId id="287" r:id="rId15"/>
    <p:sldId id="266" r:id="rId16"/>
    <p:sldId id="29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979D0D0-8771-4FE8-8148-BCC705348767}">
          <p14:sldIdLst>
            <p14:sldId id="256"/>
            <p14:sldId id="257"/>
            <p14:sldId id="272"/>
            <p14:sldId id="273"/>
            <p14:sldId id="280"/>
            <p14:sldId id="288"/>
            <p14:sldId id="263"/>
            <p14:sldId id="285"/>
            <p14:sldId id="283"/>
            <p14:sldId id="284"/>
            <p14:sldId id="275"/>
            <p14:sldId id="277"/>
            <p14:sldId id="289"/>
            <p14:sldId id="287"/>
          </p14:sldIdLst>
        </p14:section>
        <p14:section name="Section sans titre" id="{0338C6B0-DEBB-4BD6-9CFC-AF594A3CA3EA}">
          <p14:sldIdLst>
            <p14:sldId id="266"/>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39B645E-FA14-46B1-B7E2-6804027D11FB}" type="datetimeFigureOut">
              <a:rPr lang="fr-FR" smtClean="0"/>
              <a:t>23/03/2024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CFC4400-5519-4B19-BD13-3E01976BE6F1}" type="slidenum">
              <a:rPr lang="fr-FR" smtClean="0"/>
              <a:t>‹N°›</a:t>
            </a:fld>
            <a:endParaRPr lang="fr-FR"/>
          </a:p>
        </p:txBody>
      </p:sp>
    </p:spTree>
    <p:extLst>
      <p:ext uri="{BB962C8B-B14F-4D97-AF65-F5344CB8AC3E}">
        <p14:creationId xmlns:p14="http://schemas.microsoft.com/office/powerpoint/2010/main" val="191736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39B645E-FA14-46B1-B7E2-6804027D11FB}" type="datetimeFigureOut">
              <a:rPr lang="fr-FR" smtClean="0"/>
              <a:t>23/03/2024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CFC4400-5519-4B19-BD13-3E01976BE6F1}" type="slidenum">
              <a:rPr lang="fr-FR" smtClean="0"/>
              <a:t>‹N°›</a:t>
            </a:fld>
            <a:endParaRPr lang="fr-FR"/>
          </a:p>
        </p:txBody>
      </p:sp>
    </p:spTree>
    <p:extLst>
      <p:ext uri="{BB962C8B-B14F-4D97-AF65-F5344CB8AC3E}">
        <p14:creationId xmlns:p14="http://schemas.microsoft.com/office/powerpoint/2010/main" val="1308989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39B645E-FA14-46B1-B7E2-6804027D11FB}" type="datetimeFigureOut">
              <a:rPr lang="fr-FR" smtClean="0"/>
              <a:t>23/03/2024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CFC4400-5519-4B19-BD13-3E01976BE6F1}"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4765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39B645E-FA14-46B1-B7E2-6804027D11FB}" type="datetimeFigureOut">
              <a:rPr lang="fr-FR" smtClean="0"/>
              <a:t>23/03/2024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CFC4400-5519-4B19-BD13-3E01976BE6F1}" type="slidenum">
              <a:rPr lang="fr-FR" smtClean="0"/>
              <a:t>‹N°›</a:t>
            </a:fld>
            <a:endParaRPr lang="fr-FR"/>
          </a:p>
        </p:txBody>
      </p:sp>
    </p:spTree>
    <p:extLst>
      <p:ext uri="{BB962C8B-B14F-4D97-AF65-F5344CB8AC3E}">
        <p14:creationId xmlns:p14="http://schemas.microsoft.com/office/powerpoint/2010/main" val="3891124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39B645E-FA14-46B1-B7E2-6804027D11FB}" type="datetimeFigureOut">
              <a:rPr lang="fr-FR" smtClean="0"/>
              <a:t>23/03/2024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CFC4400-5519-4B19-BD13-3E01976BE6F1}"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46080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39B645E-FA14-46B1-B7E2-6804027D11FB}" type="datetimeFigureOut">
              <a:rPr lang="fr-FR" smtClean="0"/>
              <a:t>23/03/2024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CFC4400-5519-4B19-BD13-3E01976BE6F1}" type="slidenum">
              <a:rPr lang="fr-FR" smtClean="0"/>
              <a:t>‹N°›</a:t>
            </a:fld>
            <a:endParaRPr lang="fr-FR"/>
          </a:p>
        </p:txBody>
      </p:sp>
    </p:spTree>
    <p:extLst>
      <p:ext uri="{BB962C8B-B14F-4D97-AF65-F5344CB8AC3E}">
        <p14:creationId xmlns:p14="http://schemas.microsoft.com/office/powerpoint/2010/main" val="1644070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9B645E-FA14-46B1-B7E2-6804027D11FB}" type="datetimeFigureOut">
              <a:rPr lang="fr-FR" smtClean="0"/>
              <a:t>23/03/2024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CFC4400-5519-4B19-BD13-3E01976BE6F1}" type="slidenum">
              <a:rPr lang="fr-FR" smtClean="0"/>
              <a:t>‹N°›</a:t>
            </a:fld>
            <a:endParaRPr lang="fr-FR"/>
          </a:p>
        </p:txBody>
      </p:sp>
    </p:spTree>
    <p:extLst>
      <p:ext uri="{BB962C8B-B14F-4D97-AF65-F5344CB8AC3E}">
        <p14:creationId xmlns:p14="http://schemas.microsoft.com/office/powerpoint/2010/main" val="1678989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9B645E-FA14-46B1-B7E2-6804027D11FB}" type="datetimeFigureOut">
              <a:rPr lang="fr-FR" smtClean="0"/>
              <a:t>23/03/2024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CFC4400-5519-4B19-BD13-3E01976BE6F1}" type="slidenum">
              <a:rPr lang="fr-FR" smtClean="0"/>
              <a:t>‹N°›</a:t>
            </a:fld>
            <a:endParaRPr lang="fr-FR"/>
          </a:p>
        </p:txBody>
      </p:sp>
    </p:spTree>
    <p:extLst>
      <p:ext uri="{BB962C8B-B14F-4D97-AF65-F5344CB8AC3E}">
        <p14:creationId xmlns:p14="http://schemas.microsoft.com/office/powerpoint/2010/main" val="2660621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9B645E-FA14-46B1-B7E2-6804027D11FB}" type="datetimeFigureOut">
              <a:rPr lang="fr-FR" smtClean="0"/>
              <a:t>23/03/2024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CFC4400-5519-4B19-BD13-3E01976BE6F1}" type="slidenum">
              <a:rPr lang="fr-FR" smtClean="0"/>
              <a:t>‹N°›</a:t>
            </a:fld>
            <a:endParaRPr lang="fr-FR"/>
          </a:p>
        </p:txBody>
      </p:sp>
    </p:spTree>
    <p:extLst>
      <p:ext uri="{BB962C8B-B14F-4D97-AF65-F5344CB8AC3E}">
        <p14:creationId xmlns:p14="http://schemas.microsoft.com/office/powerpoint/2010/main" val="37382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39B645E-FA14-46B1-B7E2-6804027D11FB}" type="datetimeFigureOut">
              <a:rPr lang="fr-FR" smtClean="0"/>
              <a:t>23/03/2024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CFC4400-5519-4B19-BD13-3E01976BE6F1}" type="slidenum">
              <a:rPr lang="fr-FR" smtClean="0"/>
              <a:t>‹N°›</a:t>
            </a:fld>
            <a:endParaRPr lang="fr-FR"/>
          </a:p>
        </p:txBody>
      </p:sp>
    </p:spTree>
    <p:extLst>
      <p:ext uri="{BB962C8B-B14F-4D97-AF65-F5344CB8AC3E}">
        <p14:creationId xmlns:p14="http://schemas.microsoft.com/office/powerpoint/2010/main" val="267680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39B645E-FA14-46B1-B7E2-6804027D11FB}" type="datetimeFigureOut">
              <a:rPr lang="fr-FR" smtClean="0"/>
              <a:t>23/03/2024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CFC4400-5519-4B19-BD13-3E01976BE6F1}" type="slidenum">
              <a:rPr lang="fr-FR" smtClean="0"/>
              <a:t>‹N°›</a:t>
            </a:fld>
            <a:endParaRPr lang="fr-FR"/>
          </a:p>
        </p:txBody>
      </p:sp>
    </p:spTree>
    <p:extLst>
      <p:ext uri="{BB962C8B-B14F-4D97-AF65-F5344CB8AC3E}">
        <p14:creationId xmlns:p14="http://schemas.microsoft.com/office/powerpoint/2010/main" val="148836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39B645E-FA14-46B1-B7E2-6804027D11FB}" type="datetimeFigureOut">
              <a:rPr lang="fr-FR" smtClean="0"/>
              <a:t>23/03/2024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CFC4400-5519-4B19-BD13-3E01976BE6F1}" type="slidenum">
              <a:rPr lang="fr-FR" smtClean="0"/>
              <a:t>‹N°›</a:t>
            </a:fld>
            <a:endParaRPr lang="fr-FR"/>
          </a:p>
        </p:txBody>
      </p:sp>
    </p:spTree>
    <p:extLst>
      <p:ext uri="{BB962C8B-B14F-4D97-AF65-F5344CB8AC3E}">
        <p14:creationId xmlns:p14="http://schemas.microsoft.com/office/powerpoint/2010/main" val="1629856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39B645E-FA14-46B1-B7E2-6804027D11FB}" type="datetimeFigureOut">
              <a:rPr lang="fr-FR" smtClean="0"/>
              <a:t>23/03/2024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CFC4400-5519-4B19-BD13-3E01976BE6F1}" type="slidenum">
              <a:rPr lang="fr-FR" smtClean="0"/>
              <a:t>‹N°›</a:t>
            </a:fld>
            <a:endParaRPr lang="fr-FR"/>
          </a:p>
        </p:txBody>
      </p:sp>
    </p:spTree>
    <p:extLst>
      <p:ext uri="{BB962C8B-B14F-4D97-AF65-F5344CB8AC3E}">
        <p14:creationId xmlns:p14="http://schemas.microsoft.com/office/powerpoint/2010/main" val="303554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B645E-FA14-46B1-B7E2-6804027D11FB}" type="datetimeFigureOut">
              <a:rPr lang="fr-FR" smtClean="0"/>
              <a:t>23/03/2024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CFC4400-5519-4B19-BD13-3E01976BE6F1}" type="slidenum">
              <a:rPr lang="fr-FR" smtClean="0"/>
              <a:t>‹N°›</a:t>
            </a:fld>
            <a:endParaRPr lang="fr-FR"/>
          </a:p>
        </p:txBody>
      </p:sp>
    </p:spTree>
    <p:extLst>
      <p:ext uri="{BB962C8B-B14F-4D97-AF65-F5344CB8AC3E}">
        <p14:creationId xmlns:p14="http://schemas.microsoft.com/office/powerpoint/2010/main" val="2946491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39B645E-FA14-46B1-B7E2-6804027D11FB}" type="datetimeFigureOut">
              <a:rPr lang="fr-FR" smtClean="0"/>
              <a:t>23/03/2024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CFC4400-5519-4B19-BD13-3E01976BE6F1}" type="slidenum">
              <a:rPr lang="fr-FR" smtClean="0"/>
              <a:t>‹N°›</a:t>
            </a:fld>
            <a:endParaRPr lang="fr-FR"/>
          </a:p>
        </p:txBody>
      </p:sp>
    </p:spTree>
    <p:extLst>
      <p:ext uri="{BB962C8B-B14F-4D97-AF65-F5344CB8AC3E}">
        <p14:creationId xmlns:p14="http://schemas.microsoft.com/office/powerpoint/2010/main" val="2152191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39B645E-FA14-46B1-B7E2-6804027D11FB}" type="datetimeFigureOut">
              <a:rPr lang="fr-FR" smtClean="0"/>
              <a:t>23/03/2024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CFC4400-5519-4B19-BD13-3E01976BE6F1}" type="slidenum">
              <a:rPr lang="fr-FR" smtClean="0"/>
              <a:t>‹N°›</a:t>
            </a:fld>
            <a:endParaRPr lang="fr-FR"/>
          </a:p>
        </p:txBody>
      </p:sp>
    </p:spTree>
    <p:extLst>
      <p:ext uri="{BB962C8B-B14F-4D97-AF65-F5344CB8AC3E}">
        <p14:creationId xmlns:p14="http://schemas.microsoft.com/office/powerpoint/2010/main" val="407054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9B645E-FA14-46B1-B7E2-6804027D11FB}" type="datetimeFigureOut">
              <a:rPr lang="fr-FR" smtClean="0"/>
              <a:t>23/03/2024</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CFC4400-5519-4B19-BD13-3E01976BE6F1}" type="slidenum">
              <a:rPr lang="fr-FR" smtClean="0"/>
              <a:t>‹N°›</a:t>
            </a:fld>
            <a:endParaRPr lang="fr-FR"/>
          </a:p>
        </p:txBody>
      </p:sp>
    </p:spTree>
    <p:extLst>
      <p:ext uri="{BB962C8B-B14F-4D97-AF65-F5344CB8AC3E}">
        <p14:creationId xmlns:p14="http://schemas.microsoft.com/office/powerpoint/2010/main" val="134568277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BF45A7-F8FC-4D83-BBA4-170B1A9D6D13}"/>
              </a:ext>
            </a:extLst>
          </p:cNvPr>
          <p:cNvSpPr>
            <a:spLocks noGrp="1"/>
          </p:cNvSpPr>
          <p:nvPr>
            <p:ph type="ctrTitle"/>
          </p:nvPr>
        </p:nvSpPr>
        <p:spPr>
          <a:xfrm>
            <a:off x="1524000" y="1459005"/>
            <a:ext cx="9144000" cy="2817573"/>
          </a:xfrm>
        </p:spPr>
        <p:txBody>
          <a:bodyPr>
            <a:normAutofit fontScale="90000"/>
          </a:bodyPr>
          <a:lstStyle/>
          <a:p>
            <a:pPr algn="ctr"/>
            <a:br>
              <a:rPr lang="fr-FR" dirty="0">
                <a:effectLst>
                  <a:outerShdw blurRad="38100" dist="38100" dir="2700000" algn="tl">
                    <a:srgbClr val="000000">
                      <a:alpha val="43137"/>
                    </a:srgbClr>
                  </a:outerShdw>
                </a:effectLst>
              </a:rPr>
            </a:br>
            <a:r>
              <a:rPr lang="fr-FR" sz="6000" dirty="0">
                <a:solidFill>
                  <a:schemeClr val="tx2"/>
                </a:solidFill>
                <a:effectLst>
                  <a:outerShdw blurRad="38100" dist="38100" dir="2700000" algn="tl">
                    <a:srgbClr val="000000">
                      <a:alpha val="43137"/>
                    </a:srgbClr>
                  </a:outerShdw>
                </a:effectLst>
              </a:rPr>
              <a:t>Réunion d’information </a:t>
            </a:r>
            <a:br>
              <a:rPr lang="fr-FR" sz="6000" dirty="0">
                <a:solidFill>
                  <a:schemeClr val="tx2"/>
                </a:solidFill>
                <a:effectLst>
                  <a:outerShdw blurRad="38100" dist="38100" dir="2700000" algn="tl">
                    <a:srgbClr val="000000">
                      <a:alpha val="43137"/>
                    </a:srgbClr>
                  </a:outerShdw>
                </a:effectLst>
              </a:rPr>
            </a:br>
            <a:r>
              <a:rPr lang="fr-FR" sz="6000" dirty="0">
                <a:solidFill>
                  <a:schemeClr val="tx2"/>
                </a:solidFill>
                <a:effectLst>
                  <a:outerShdw blurRad="38100" dist="38100" dir="2700000" algn="tl">
                    <a:srgbClr val="000000">
                      <a:alpha val="43137"/>
                    </a:srgbClr>
                  </a:outerShdw>
                </a:effectLst>
              </a:rPr>
              <a:t>du 27 mars 2024</a:t>
            </a:r>
            <a:br>
              <a:rPr lang="fr-FR" sz="6000" dirty="0">
                <a:effectLst>
                  <a:outerShdw blurRad="38100" dist="38100" dir="2700000" algn="tl">
                    <a:srgbClr val="000000">
                      <a:alpha val="43137"/>
                    </a:srgbClr>
                  </a:outerShdw>
                </a:effectLst>
              </a:rPr>
            </a:br>
            <a:r>
              <a:rPr lang="fr-FR" sz="6000" dirty="0">
                <a:effectLst>
                  <a:outerShdw blurRad="38100" dist="38100" dir="2700000" algn="tl">
                    <a:srgbClr val="000000">
                      <a:alpha val="43137"/>
                    </a:srgbClr>
                  </a:outerShdw>
                </a:effectLst>
              </a:rPr>
              <a:t> </a:t>
            </a:r>
          </a:p>
        </p:txBody>
      </p:sp>
      <p:sp>
        <p:nvSpPr>
          <p:cNvPr id="3" name="Sous-titre 2">
            <a:extLst>
              <a:ext uri="{FF2B5EF4-FFF2-40B4-BE49-F238E27FC236}">
                <a16:creationId xmlns:a16="http://schemas.microsoft.com/office/drawing/2014/main" id="{95FC1455-0991-4CE2-807E-9EBEF964821E}"/>
              </a:ext>
            </a:extLst>
          </p:cNvPr>
          <p:cNvSpPr>
            <a:spLocks noGrp="1"/>
          </p:cNvSpPr>
          <p:nvPr>
            <p:ph type="subTitle" idx="1"/>
          </p:nvPr>
        </p:nvSpPr>
        <p:spPr>
          <a:xfrm>
            <a:off x="1524000" y="4061012"/>
            <a:ext cx="9144000" cy="1196788"/>
          </a:xfrm>
        </p:spPr>
        <p:txBody>
          <a:bodyPr>
            <a:normAutofit/>
          </a:bodyPr>
          <a:lstStyle/>
          <a:p>
            <a:pPr algn="ctr"/>
            <a:r>
              <a:rPr lang="fr-FR" sz="5400" dirty="0">
                <a:solidFill>
                  <a:schemeClr val="tx2"/>
                </a:solidFill>
              </a:rPr>
              <a:t>Mouvement 2024</a:t>
            </a:r>
          </a:p>
        </p:txBody>
      </p:sp>
      <p:pic>
        <p:nvPicPr>
          <p:cNvPr id="4" name="Image 3">
            <a:extLst>
              <a:ext uri="{FF2B5EF4-FFF2-40B4-BE49-F238E27FC236}">
                <a16:creationId xmlns:a16="http://schemas.microsoft.com/office/drawing/2014/main" id="{938B013F-43FC-4530-9E1A-B78B506562E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81354" y="182880"/>
            <a:ext cx="3080824" cy="1350497"/>
          </a:xfrm>
          <a:prstGeom prst="rect">
            <a:avLst/>
          </a:prstGeom>
        </p:spPr>
      </p:pic>
    </p:spTree>
    <p:extLst>
      <p:ext uri="{BB962C8B-B14F-4D97-AF65-F5344CB8AC3E}">
        <p14:creationId xmlns:p14="http://schemas.microsoft.com/office/powerpoint/2010/main" val="3418947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0746C4-83AB-45BE-94B8-55D17C1C736E}"/>
              </a:ext>
            </a:extLst>
          </p:cNvPr>
          <p:cNvSpPr>
            <a:spLocks noGrp="1"/>
          </p:cNvSpPr>
          <p:nvPr>
            <p:ph type="title"/>
          </p:nvPr>
        </p:nvSpPr>
        <p:spPr>
          <a:xfrm>
            <a:off x="537882" y="282388"/>
            <a:ext cx="8736120" cy="1102659"/>
          </a:xfrm>
        </p:spPr>
        <p:txBody>
          <a:bodyPr/>
          <a:lstStyle/>
          <a:p>
            <a:r>
              <a:rPr lang="fr-FR" dirty="0">
                <a:solidFill>
                  <a:srgbClr val="002060"/>
                </a:solidFill>
              </a:rPr>
              <a:t>Cartes des MOB</a:t>
            </a:r>
          </a:p>
        </p:txBody>
      </p:sp>
      <p:pic>
        <p:nvPicPr>
          <p:cNvPr id="4" name="Espace réservé du contenu 4">
            <a:extLst>
              <a:ext uri="{FF2B5EF4-FFF2-40B4-BE49-F238E27FC236}">
                <a16:creationId xmlns:a16="http://schemas.microsoft.com/office/drawing/2014/main" id="{E67AE0C2-B9A8-4711-8FF2-E1E6709CE19E}"/>
              </a:ext>
            </a:extLst>
          </p:cNvPr>
          <p:cNvPicPr>
            <a:picLocks noGrp="1" noChangeAspect="1"/>
          </p:cNvPicPr>
          <p:nvPr>
            <p:ph idx="1"/>
          </p:nvPr>
        </p:nvPicPr>
        <p:blipFill>
          <a:blip r:embed="rId2"/>
          <a:stretch>
            <a:fillRect/>
          </a:stretch>
        </p:blipFill>
        <p:spPr>
          <a:xfrm>
            <a:off x="188258" y="1054465"/>
            <a:ext cx="11618455" cy="5521147"/>
          </a:xfrm>
        </p:spPr>
      </p:pic>
    </p:spTree>
    <p:extLst>
      <p:ext uri="{BB962C8B-B14F-4D97-AF65-F5344CB8AC3E}">
        <p14:creationId xmlns:p14="http://schemas.microsoft.com/office/powerpoint/2010/main" val="106924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DEF2D8-6596-4F78-A8D7-A4B8B38FC2DA}"/>
              </a:ext>
            </a:extLst>
          </p:cNvPr>
          <p:cNvSpPr>
            <a:spLocks noGrp="1"/>
          </p:cNvSpPr>
          <p:nvPr>
            <p:ph type="title"/>
          </p:nvPr>
        </p:nvSpPr>
        <p:spPr>
          <a:xfrm>
            <a:off x="242047" y="161365"/>
            <a:ext cx="10152528" cy="1896035"/>
          </a:xfrm>
        </p:spPr>
        <p:txBody>
          <a:bodyPr>
            <a:normAutofit fontScale="90000"/>
          </a:bodyPr>
          <a:lstStyle/>
          <a:p>
            <a:r>
              <a:rPr lang="fr-FR" sz="4900" dirty="0">
                <a:solidFill>
                  <a:schemeClr val="tx1">
                    <a:lumMod val="25000"/>
                  </a:schemeClr>
                </a:solidFill>
              </a:rPr>
              <a:t>Nouveautés nationales</a:t>
            </a:r>
            <a:br>
              <a:rPr lang="fr-FR" sz="1800" dirty="0"/>
            </a:br>
            <a:br>
              <a:rPr lang="fr-FR" sz="1800" dirty="0"/>
            </a:br>
            <a:r>
              <a:rPr lang="fr-FR" sz="2700" dirty="0">
                <a:solidFill>
                  <a:schemeClr val="tx1">
                    <a:lumMod val="25000"/>
                  </a:schemeClr>
                </a:solidFill>
                <a:latin typeface="Arial Black" panose="020B0A04020102020204" pitchFamily="34" charset="0"/>
              </a:rPr>
              <a:t>La gestion de l’adresse de messagerie des candidats dans le traitement des candidatures</a:t>
            </a:r>
            <a:br>
              <a:rPr lang="fr-FR" sz="2700" dirty="0">
                <a:latin typeface="Arial Black" panose="020B0A04020102020204" pitchFamily="34" charset="0"/>
              </a:rPr>
            </a:br>
            <a:endParaRPr lang="fr-FR" sz="2700" dirty="0"/>
          </a:p>
        </p:txBody>
      </p:sp>
      <p:sp>
        <p:nvSpPr>
          <p:cNvPr id="3" name="Espace réservé du contenu 2">
            <a:extLst>
              <a:ext uri="{FF2B5EF4-FFF2-40B4-BE49-F238E27FC236}">
                <a16:creationId xmlns:a16="http://schemas.microsoft.com/office/drawing/2014/main" id="{3C6F879B-EC63-4E70-8ABA-8F9738A94527}"/>
              </a:ext>
            </a:extLst>
          </p:cNvPr>
          <p:cNvSpPr>
            <a:spLocks noGrp="1"/>
          </p:cNvSpPr>
          <p:nvPr>
            <p:ph idx="1"/>
          </p:nvPr>
        </p:nvSpPr>
        <p:spPr>
          <a:xfrm>
            <a:off x="242047" y="2245659"/>
            <a:ext cx="11403106" cy="3671048"/>
          </a:xfrm>
        </p:spPr>
        <p:txBody>
          <a:bodyPr>
            <a:normAutofit/>
          </a:bodyPr>
          <a:lstStyle/>
          <a:p>
            <a:pPr marL="0" indent="0" algn="just">
              <a:buNone/>
            </a:pPr>
            <a:r>
              <a:rPr lang="fr-FR" sz="2800" b="1" dirty="0">
                <a:solidFill>
                  <a:schemeClr val="tx1">
                    <a:lumMod val="25000"/>
                  </a:schemeClr>
                </a:solidFill>
                <a:latin typeface="Arial" panose="020B0604020202020204" pitchFamily="34" charset="0"/>
                <a:cs typeface="Arial" panose="020B0604020202020204" pitchFamily="34" charset="0"/>
              </a:rPr>
              <a:t>Lors de leur première connexion à MVT1D au titre d’une nouvelle campagne, les candidats doivent renseigner une adresse de messagerie professionnelle ou personnelle, selon leur choix. Cette adresse de messagerie sera automatiquement destinataire des différents messages envoyés depuis MVT1D (accusés de réception ; consultation des </a:t>
            </a:r>
            <a:r>
              <a:rPr lang="fr-FR" sz="3100" b="1" dirty="0">
                <a:solidFill>
                  <a:schemeClr val="tx1">
                    <a:lumMod val="25000"/>
                  </a:schemeClr>
                </a:solidFill>
                <a:latin typeface="Arial" panose="020B0604020202020204" pitchFamily="34" charset="0"/>
                <a:cs typeface="Arial" panose="020B0604020202020204" pitchFamily="34" charset="0"/>
              </a:rPr>
              <a:t>résultats).  </a:t>
            </a:r>
          </a:p>
        </p:txBody>
      </p:sp>
    </p:spTree>
    <p:extLst>
      <p:ext uri="{BB962C8B-B14F-4D97-AF65-F5344CB8AC3E}">
        <p14:creationId xmlns:p14="http://schemas.microsoft.com/office/powerpoint/2010/main" val="121181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D71146-F285-40A2-AFD0-32A548F65BA6}"/>
              </a:ext>
            </a:extLst>
          </p:cNvPr>
          <p:cNvSpPr>
            <a:spLocks noGrp="1"/>
          </p:cNvSpPr>
          <p:nvPr>
            <p:ph type="title"/>
          </p:nvPr>
        </p:nvSpPr>
        <p:spPr>
          <a:xfrm>
            <a:off x="215153" y="151546"/>
            <a:ext cx="9058849" cy="1287290"/>
          </a:xfrm>
        </p:spPr>
        <p:txBody>
          <a:bodyPr>
            <a:normAutofit/>
          </a:bodyPr>
          <a:lstStyle/>
          <a:p>
            <a:r>
              <a:rPr lang="fr-FR" dirty="0">
                <a:solidFill>
                  <a:schemeClr val="tx1">
                    <a:lumMod val="25000"/>
                  </a:schemeClr>
                </a:solidFill>
              </a:rPr>
              <a:t>Nouveautés nationales</a:t>
            </a:r>
            <a:br>
              <a:rPr lang="fr-FR" dirty="0">
                <a:solidFill>
                  <a:schemeClr val="tx1">
                    <a:lumMod val="25000"/>
                  </a:schemeClr>
                </a:solidFill>
              </a:rPr>
            </a:br>
            <a:r>
              <a:rPr lang="fr-FR" sz="1800" dirty="0">
                <a:solidFill>
                  <a:schemeClr val="tx1">
                    <a:lumMod val="25000"/>
                  </a:schemeClr>
                </a:solidFill>
                <a:latin typeface="Arial Black" panose="020B0A04020102020204" pitchFamily="34" charset="0"/>
              </a:rPr>
              <a:t>La demande de réinscription de droit sur la liste d’aptitude de direction d’école</a:t>
            </a:r>
            <a:endParaRPr lang="fr-FR" dirty="0">
              <a:solidFill>
                <a:schemeClr val="tx1">
                  <a:lumMod val="25000"/>
                </a:schemeClr>
              </a:solidFill>
              <a:latin typeface="Arial Black" panose="020B0A04020102020204" pitchFamily="34" charset="0"/>
            </a:endParaRPr>
          </a:p>
        </p:txBody>
      </p:sp>
      <p:sp>
        <p:nvSpPr>
          <p:cNvPr id="3" name="Espace réservé du contenu 2">
            <a:extLst>
              <a:ext uri="{FF2B5EF4-FFF2-40B4-BE49-F238E27FC236}">
                <a16:creationId xmlns:a16="http://schemas.microsoft.com/office/drawing/2014/main" id="{48E35409-29D8-4999-B061-102C76BA8433}"/>
              </a:ext>
            </a:extLst>
          </p:cNvPr>
          <p:cNvSpPr>
            <a:spLocks noGrp="1"/>
          </p:cNvSpPr>
          <p:nvPr>
            <p:ph idx="1"/>
          </p:nvPr>
        </p:nvSpPr>
        <p:spPr>
          <a:xfrm>
            <a:off x="215153" y="1344706"/>
            <a:ext cx="10941423" cy="5513294"/>
          </a:xfrm>
        </p:spPr>
        <p:txBody>
          <a:bodyPr>
            <a:noAutofit/>
          </a:bodyPr>
          <a:lstStyle/>
          <a:p>
            <a:pPr marL="0" indent="0">
              <a:buNone/>
            </a:pPr>
            <a:r>
              <a:rPr lang="fr-FR" sz="1600" b="1" dirty="0">
                <a:solidFill>
                  <a:schemeClr val="tx1">
                    <a:lumMod val="25000"/>
                  </a:schemeClr>
                </a:solidFill>
              </a:rPr>
              <a:t>Affichage du bouton de demande de réinscription de droit </a:t>
            </a:r>
            <a:endParaRPr lang="fr-FR" sz="1600" dirty="0">
              <a:solidFill>
                <a:schemeClr val="tx1">
                  <a:lumMod val="25000"/>
                </a:schemeClr>
              </a:solidFill>
            </a:endParaRPr>
          </a:p>
          <a:p>
            <a:pPr marL="0" indent="0" algn="just">
              <a:buNone/>
            </a:pPr>
            <a:r>
              <a:rPr lang="fr-FR" sz="1600" dirty="0">
                <a:solidFill>
                  <a:schemeClr val="tx1">
                    <a:lumMod val="25000"/>
                  </a:schemeClr>
                </a:solidFill>
              </a:rPr>
              <a:t>A compter de la campagne de mobilité intra-départementale 2024, le bouton de demande de réinscription de droit sur la liste d’aptitude de direction d’école ne sera désormais affiché, lors de la saisie des vœux, que si les </a:t>
            </a:r>
            <a:r>
              <a:rPr lang="fr-FR" sz="1600" b="1" u="sng" dirty="0">
                <a:solidFill>
                  <a:schemeClr val="tx1">
                    <a:lumMod val="25000"/>
                  </a:schemeClr>
                </a:solidFill>
              </a:rPr>
              <a:t>2 conditions cumulatives </a:t>
            </a:r>
            <a:r>
              <a:rPr lang="fr-FR" sz="1600" dirty="0">
                <a:solidFill>
                  <a:schemeClr val="tx1">
                    <a:lumMod val="25000"/>
                  </a:schemeClr>
                </a:solidFill>
              </a:rPr>
              <a:t>suivantes sont réunies : </a:t>
            </a:r>
          </a:p>
          <a:p>
            <a:pPr marL="0" indent="0">
              <a:buNone/>
            </a:pPr>
            <a:r>
              <a:rPr lang="fr-FR" sz="1600" dirty="0">
                <a:solidFill>
                  <a:schemeClr val="tx1">
                    <a:lumMod val="25000"/>
                  </a:schemeClr>
                </a:solidFill>
                <a:sym typeface="Wingdings" panose="05000000000000000000" pitchFamily="2" charset="2"/>
              </a:rPr>
              <a:t> </a:t>
            </a:r>
            <a:r>
              <a:rPr lang="fr-FR" sz="1600" dirty="0">
                <a:solidFill>
                  <a:schemeClr val="tx1">
                    <a:lumMod val="25000"/>
                  </a:schemeClr>
                </a:solidFill>
              </a:rPr>
              <a:t>L’agent saisit un vœu sur un poste de direction nécessitant la liste d’aptitude, au choix : </a:t>
            </a:r>
          </a:p>
          <a:p>
            <a:pPr marL="536575"/>
            <a:r>
              <a:rPr lang="fr-FR" sz="1600" dirty="0">
                <a:solidFill>
                  <a:schemeClr val="tx1">
                    <a:lumMod val="25000"/>
                  </a:schemeClr>
                </a:solidFill>
              </a:rPr>
              <a:t>Saisie d’un vœu sur un poste de direction </a:t>
            </a:r>
          </a:p>
          <a:p>
            <a:pPr marL="307975" indent="0">
              <a:buNone/>
            </a:pPr>
            <a:r>
              <a:rPr lang="fr-FR" sz="1600" dirty="0">
                <a:solidFill>
                  <a:schemeClr val="tx1">
                    <a:lumMod val="25000"/>
                  </a:schemeClr>
                </a:solidFill>
              </a:rPr>
              <a:t>et/ou  </a:t>
            </a:r>
          </a:p>
          <a:p>
            <a:pPr marL="536575"/>
            <a:r>
              <a:rPr lang="fr-FR" sz="1600" dirty="0">
                <a:solidFill>
                  <a:schemeClr val="tx1">
                    <a:lumMod val="25000"/>
                  </a:schemeClr>
                </a:solidFill>
              </a:rPr>
              <a:t>Saisie d’un vœu sur un groupe de postes constitué d’au moins un poste de direction. </a:t>
            </a:r>
          </a:p>
          <a:p>
            <a:pPr marL="0" indent="0">
              <a:buNone/>
            </a:pPr>
            <a:r>
              <a:rPr lang="fr-FR" sz="1600" dirty="0">
                <a:solidFill>
                  <a:schemeClr val="tx1">
                    <a:lumMod val="25000"/>
                  </a:schemeClr>
                </a:solidFill>
                <a:sym typeface="Wingdings" panose="05000000000000000000" pitchFamily="2" charset="2"/>
              </a:rPr>
              <a:t></a:t>
            </a:r>
            <a:r>
              <a:rPr lang="fr-FR" sz="1600" dirty="0">
                <a:solidFill>
                  <a:schemeClr val="tx1">
                    <a:lumMod val="25000"/>
                  </a:schemeClr>
                </a:solidFill>
              </a:rPr>
              <a:t> L’agent détient un titre « liste d’aptitude directeur » (seul titre requis pour ce type de poste de direction) qui n’est plus valide au 1er septembre de l’année de la campagne en cours (ici, au 1er septembre 2024).  </a:t>
            </a:r>
          </a:p>
          <a:p>
            <a:pPr marL="0" indent="0">
              <a:buNone/>
            </a:pPr>
            <a:endParaRPr lang="fr-FR" sz="1600" dirty="0">
              <a:solidFill>
                <a:schemeClr val="tx1">
                  <a:lumMod val="25000"/>
                </a:schemeClr>
              </a:solidFill>
            </a:endParaRPr>
          </a:p>
          <a:p>
            <a:pPr marL="0" indent="0">
              <a:buNone/>
            </a:pPr>
            <a:r>
              <a:rPr lang="fr-FR" sz="1600" dirty="0">
                <a:solidFill>
                  <a:schemeClr val="tx1">
                    <a:lumMod val="25000"/>
                  </a:schemeClr>
                </a:solidFill>
              </a:rPr>
              <a:t>Dans le cas où le bouton de demande de réinscription est affiché, le candidat doit toujours saisir obligatoirement un commentaire dans le champ prévu à cet effet.  </a:t>
            </a:r>
          </a:p>
          <a:p>
            <a:pPr marL="0" indent="0">
              <a:buNone/>
            </a:pPr>
            <a:r>
              <a:rPr lang="fr-FR" sz="1600" dirty="0">
                <a:solidFill>
                  <a:schemeClr val="tx1">
                    <a:lumMod val="25000"/>
                  </a:schemeClr>
                </a:solidFill>
              </a:rPr>
              <a:t>Le candidat doit également sélectionner l’un des deux boutons radio du champ « Durée d’exercice ».  </a:t>
            </a:r>
          </a:p>
          <a:p>
            <a:pPr marL="0" indent="0">
              <a:buNone/>
            </a:pPr>
            <a:r>
              <a:rPr lang="fr-FR" sz="1600" dirty="0">
                <a:solidFill>
                  <a:srgbClr val="FF0000"/>
                </a:solidFill>
                <a:latin typeface="Arial Black" panose="020B0A04020102020204" pitchFamily="34" charset="0"/>
              </a:rPr>
              <a:t>Point d’attention : </a:t>
            </a:r>
            <a:r>
              <a:rPr lang="fr-FR" sz="1600" dirty="0">
                <a:solidFill>
                  <a:schemeClr val="tx1">
                    <a:lumMod val="25000"/>
                  </a:schemeClr>
                </a:solidFill>
              </a:rPr>
              <a:t>Dans le cas où un candidat </a:t>
            </a:r>
            <a:r>
              <a:rPr lang="fr-FR" sz="1600" b="1" u="sng" dirty="0">
                <a:solidFill>
                  <a:schemeClr val="tx1">
                    <a:lumMod val="25000"/>
                  </a:schemeClr>
                </a:solidFill>
              </a:rPr>
              <a:t>valide sa demande de réinscription </a:t>
            </a:r>
            <a:r>
              <a:rPr lang="fr-FR" sz="1600" dirty="0">
                <a:solidFill>
                  <a:schemeClr val="tx1">
                    <a:lumMod val="25000"/>
                  </a:schemeClr>
                </a:solidFill>
              </a:rPr>
              <a:t>et supprime par la suite le ou les vœux sur poste de direction, la demande de réinscription sur la liste d’aptitude reste valable</a:t>
            </a:r>
            <a:r>
              <a:rPr lang="fr-FR" sz="1400" dirty="0">
                <a:solidFill>
                  <a:schemeClr val="tx1">
                    <a:lumMod val="25000"/>
                  </a:schemeClr>
                </a:solidFill>
              </a:rPr>
              <a:t>. </a:t>
            </a:r>
          </a:p>
        </p:txBody>
      </p:sp>
    </p:spTree>
    <p:extLst>
      <p:ext uri="{BB962C8B-B14F-4D97-AF65-F5344CB8AC3E}">
        <p14:creationId xmlns:p14="http://schemas.microsoft.com/office/powerpoint/2010/main" val="278032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38DA7-8967-4DED-8C18-FC782F77E536}"/>
              </a:ext>
            </a:extLst>
          </p:cNvPr>
          <p:cNvSpPr>
            <a:spLocks noGrp="1"/>
          </p:cNvSpPr>
          <p:nvPr>
            <p:ph type="title"/>
          </p:nvPr>
        </p:nvSpPr>
        <p:spPr>
          <a:xfrm>
            <a:off x="677334" y="309283"/>
            <a:ext cx="8596668" cy="887506"/>
          </a:xfrm>
        </p:spPr>
        <p:txBody>
          <a:bodyPr/>
          <a:lstStyle/>
          <a:p>
            <a:r>
              <a:rPr lang="fr-FR" dirty="0">
                <a:solidFill>
                  <a:schemeClr val="tx2"/>
                </a:solidFill>
              </a:rPr>
              <a:t>Barème départemental 2024</a:t>
            </a:r>
          </a:p>
        </p:txBody>
      </p:sp>
      <p:sp>
        <p:nvSpPr>
          <p:cNvPr id="3" name="Espace réservé du contenu 2">
            <a:extLst>
              <a:ext uri="{FF2B5EF4-FFF2-40B4-BE49-F238E27FC236}">
                <a16:creationId xmlns:a16="http://schemas.microsoft.com/office/drawing/2014/main" id="{97BB44CE-C72B-4425-86CA-0D474257E4A3}"/>
              </a:ext>
            </a:extLst>
          </p:cNvPr>
          <p:cNvSpPr>
            <a:spLocks noGrp="1"/>
          </p:cNvSpPr>
          <p:nvPr>
            <p:ph idx="1"/>
          </p:nvPr>
        </p:nvSpPr>
        <p:spPr>
          <a:xfrm>
            <a:off x="677334" y="1488613"/>
            <a:ext cx="8596668" cy="3880773"/>
          </a:xfrm>
        </p:spPr>
        <p:txBody>
          <a:bodyPr/>
          <a:lstStyle/>
          <a:p>
            <a:endParaRPr lang="fr-FR" dirty="0"/>
          </a:p>
        </p:txBody>
      </p:sp>
    </p:spTree>
    <p:extLst>
      <p:ext uri="{BB962C8B-B14F-4D97-AF65-F5344CB8AC3E}">
        <p14:creationId xmlns:p14="http://schemas.microsoft.com/office/powerpoint/2010/main" val="1719821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6357CDA-DC35-4563-8142-166980E5E8D6}"/>
              </a:ext>
            </a:extLst>
          </p:cNvPr>
          <p:cNvSpPr>
            <a:spLocks noGrp="1"/>
          </p:cNvSpPr>
          <p:nvPr>
            <p:ph type="title"/>
          </p:nvPr>
        </p:nvSpPr>
        <p:spPr>
          <a:xfrm>
            <a:off x="524434" y="309282"/>
            <a:ext cx="8749567" cy="820271"/>
          </a:xfrm>
        </p:spPr>
        <p:txBody>
          <a:bodyPr>
            <a:normAutofit/>
          </a:bodyPr>
          <a:lstStyle/>
          <a:p>
            <a:r>
              <a:rPr lang="fr-FR" dirty="0">
                <a:solidFill>
                  <a:schemeClr val="tx2"/>
                </a:solidFill>
                <a:effectLst>
                  <a:outerShdw blurRad="38100" dist="38100" dir="2700000" algn="tl">
                    <a:srgbClr val="000000">
                      <a:alpha val="43137"/>
                    </a:srgbClr>
                  </a:outerShdw>
                </a:effectLst>
              </a:rPr>
              <a:t>Communication</a:t>
            </a:r>
          </a:p>
        </p:txBody>
      </p:sp>
      <p:sp>
        <p:nvSpPr>
          <p:cNvPr id="8" name="Espace réservé du contenu 7">
            <a:extLst>
              <a:ext uri="{FF2B5EF4-FFF2-40B4-BE49-F238E27FC236}">
                <a16:creationId xmlns:a16="http://schemas.microsoft.com/office/drawing/2014/main" id="{8EA89D40-0AA0-4AB5-925B-26541A4D0A63}"/>
              </a:ext>
            </a:extLst>
          </p:cNvPr>
          <p:cNvSpPr>
            <a:spLocks noGrp="1"/>
          </p:cNvSpPr>
          <p:nvPr>
            <p:ph idx="1"/>
          </p:nvPr>
        </p:nvSpPr>
        <p:spPr>
          <a:xfrm>
            <a:off x="524434" y="1237129"/>
            <a:ext cx="8749568" cy="4804233"/>
          </a:xfrm>
        </p:spPr>
        <p:txBody>
          <a:bodyPr/>
          <a:lstStyle/>
          <a:p>
            <a:endParaRPr lang="fr-FR" dirty="0"/>
          </a:p>
        </p:txBody>
      </p:sp>
    </p:spTree>
    <p:extLst>
      <p:ext uri="{BB962C8B-B14F-4D97-AF65-F5344CB8AC3E}">
        <p14:creationId xmlns:p14="http://schemas.microsoft.com/office/powerpoint/2010/main" val="4122118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AA35D7-2810-42A7-B1F5-4B0FD0E71C0A}"/>
              </a:ext>
            </a:extLst>
          </p:cNvPr>
          <p:cNvSpPr>
            <a:spLocks noGrp="1"/>
          </p:cNvSpPr>
          <p:nvPr>
            <p:ph type="ctrTitle"/>
          </p:nvPr>
        </p:nvSpPr>
        <p:spPr>
          <a:xfrm>
            <a:off x="1899137" y="2404534"/>
            <a:ext cx="7374865" cy="760697"/>
          </a:xfrm>
        </p:spPr>
        <p:txBody>
          <a:bodyPr/>
          <a:lstStyle/>
          <a:p>
            <a:pPr algn="ctr"/>
            <a:r>
              <a:rPr lang="fr-FR" sz="4000" dirty="0"/>
              <a:t>Questions / Réponses</a:t>
            </a:r>
          </a:p>
        </p:txBody>
      </p:sp>
    </p:spTree>
    <p:extLst>
      <p:ext uri="{BB962C8B-B14F-4D97-AF65-F5344CB8AC3E}">
        <p14:creationId xmlns:p14="http://schemas.microsoft.com/office/powerpoint/2010/main" val="2374478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E8694B8-4D0B-4D19-AE96-17023233F7C3}"/>
              </a:ext>
            </a:extLst>
          </p:cNvPr>
          <p:cNvSpPr>
            <a:spLocks noGrp="1"/>
          </p:cNvSpPr>
          <p:nvPr>
            <p:ph type="title"/>
          </p:nvPr>
        </p:nvSpPr>
        <p:spPr>
          <a:xfrm>
            <a:off x="1129554" y="1653988"/>
            <a:ext cx="8144448" cy="1385047"/>
          </a:xfrm>
        </p:spPr>
        <p:txBody>
          <a:bodyPr>
            <a:normAutofit/>
          </a:bodyPr>
          <a:lstStyle/>
          <a:p>
            <a:pPr algn="ctr"/>
            <a:r>
              <a:rPr lang="fr-FR" sz="6000" dirty="0"/>
              <a:t>MERCI</a:t>
            </a:r>
          </a:p>
        </p:txBody>
      </p:sp>
    </p:spTree>
    <p:extLst>
      <p:ext uri="{BB962C8B-B14F-4D97-AF65-F5344CB8AC3E}">
        <p14:creationId xmlns:p14="http://schemas.microsoft.com/office/powerpoint/2010/main" val="2189043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B56175-777A-4715-B852-AC03D7376A37}"/>
              </a:ext>
            </a:extLst>
          </p:cNvPr>
          <p:cNvSpPr>
            <a:spLocks noGrp="1"/>
          </p:cNvSpPr>
          <p:nvPr>
            <p:ph type="title"/>
          </p:nvPr>
        </p:nvSpPr>
        <p:spPr>
          <a:xfrm>
            <a:off x="773723" y="365125"/>
            <a:ext cx="10580077" cy="1168253"/>
          </a:xfrm>
        </p:spPr>
        <p:txBody>
          <a:bodyPr>
            <a:normAutofit/>
          </a:bodyPr>
          <a:lstStyle/>
          <a:p>
            <a:r>
              <a:rPr lang="fr-FR" sz="4000" dirty="0">
                <a:solidFill>
                  <a:schemeClr val="tx2"/>
                </a:solidFill>
                <a:effectLst>
                  <a:outerShdw blurRad="38100" dist="38100" dir="2700000" algn="tl">
                    <a:srgbClr val="000000">
                      <a:alpha val="43137"/>
                    </a:srgbClr>
                  </a:outerShdw>
                </a:effectLst>
              </a:rPr>
              <a:t>Sommaire</a:t>
            </a:r>
          </a:p>
        </p:txBody>
      </p:sp>
      <p:sp>
        <p:nvSpPr>
          <p:cNvPr id="3" name="Espace réservé du contenu 2">
            <a:extLst>
              <a:ext uri="{FF2B5EF4-FFF2-40B4-BE49-F238E27FC236}">
                <a16:creationId xmlns:a16="http://schemas.microsoft.com/office/drawing/2014/main" id="{51F94A49-53E8-409E-9974-28097ADAD562}"/>
              </a:ext>
            </a:extLst>
          </p:cNvPr>
          <p:cNvSpPr>
            <a:spLocks noGrp="1"/>
          </p:cNvSpPr>
          <p:nvPr>
            <p:ph idx="1"/>
          </p:nvPr>
        </p:nvSpPr>
        <p:spPr>
          <a:xfrm>
            <a:off x="838200" y="1196788"/>
            <a:ext cx="9601200" cy="5133674"/>
          </a:xfrm>
        </p:spPr>
        <p:txBody>
          <a:bodyPr>
            <a:normAutofit fontScale="85000" lnSpcReduction="20000"/>
          </a:bodyPr>
          <a:lstStyle/>
          <a:p>
            <a:pPr marL="0" indent="0">
              <a:buNone/>
            </a:pPr>
            <a:endParaRPr lang="fr-FR" dirty="0">
              <a:solidFill>
                <a:schemeClr val="tx2"/>
              </a:solidFill>
            </a:endParaRPr>
          </a:p>
          <a:p>
            <a:r>
              <a:rPr lang="fr-FR" sz="2800" dirty="0">
                <a:solidFill>
                  <a:schemeClr val="tx2"/>
                </a:solidFill>
              </a:rPr>
              <a:t>Calendrier du mouvement 2024</a:t>
            </a:r>
          </a:p>
          <a:p>
            <a:r>
              <a:rPr lang="fr-FR" sz="2800" dirty="0">
                <a:solidFill>
                  <a:schemeClr val="tx2"/>
                </a:solidFill>
              </a:rPr>
              <a:t>Participants – vœux</a:t>
            </a:r>
          </a:p>
          <a:p>
            <a:r>
              <a:rPr lang="fr-FR" sz="2800" dirty="0">
                <a:solidFill>
                  <a:schemeClr val="tx2"/>
                </a:solidFill>
              </a:rPr>
              <a:t>Procédure</a:t>
            </a:r>
          </a:p>
          <a:p>
            <a:r>
              <a:rPr lang="fr-FR" sz="2800" dirty="0">
                <a:solidFill>
                  <a:schemeClr val="tx2"/>
                </a:solidFill>
              </a:rPr>
              <a:t>Nouveautés 2024</a:t>
            </a:r>
          </a:p>
          <a:p>
            <a:r>
              <a:rPr lang="fr-FR" sz="2800" dirty="0">
                <a:solidFill>
                  <a:schemeClr val="tx2"/>
                </a:solidFill>
              </a:rPr>
              <a:t>Barème départemental</a:t>
            </a:r>
          </a:p>
          <a:p>
            <a:r>
              <a:rPr lang="fr-FR" sz="2800" dirty="0">
                <a:solidFill>
                  <a:schemeClr val="tx2"/>
                </a:solidFill>
              </a:rPr>
              <a:t>Les regroupements de supports</a:t>
            </a:r>
          </a:p>
          <a:p>
            <a:r>
              <a:rPr lang="fr-FR" sz="2800" dirty="0">
                <a:solidFill>
                  <a:schemeClr val="tx2"/>
                </a:solidFill>
              </a:rPr>
              <a:t>Carte des secteurs de collège</a:t>
            </a:r>
          </a:p>
          <a:p>
            <a:r>
              <a:rPr lang="fr-FR" sz="2800" dirty="0">
                <a:solidFill>
                  <a:schemeClr val="tx2"/>
                </a:solidFill>
              </a:rPr>
              <a:t>Carte des MOB</a:t>
            </a:r>
          </a:p>
          <a:p>
            <a:r>
              <a:rPr lang="fr-FR" sz="2800" dirty="0">
                <a:solidFill>
                  <a:schemeClr val="tx2"/>
                </a:solidFill>
              </a:rPr>
              <a:t>Postes à profil</a:t>
            </a:r>
          </a:p>
          <a:p>
            <a:r>
              <a:rPr lang="fr-FR" sz="2800" dirty="0">
                <a:solidFill>
                  <a:schemeClr val="tx2"/>
                </a:solidFill>
              </a:rPr>
              <a:t>Communication</a:t>
            </a:r>
          </a:p>
          <a:p>
            <a:r>
              <a:rPr lang="fr-FR" sz="2800" dirty="0">
                <a:solidFill>
                  <a:schemeClr val="tx2"/>
                </a:solidFill>
              </a:rPr>
              <a:t>Questions / Réponses</a:t>
            </a:r>
          </a:p>
          <a:p>
            <a:endParaRPr lang="fr-FR" dirty="0">
              <a:solidFill>
                <a:schemeClr val="tx2"/>
              </a:solidFill>
            </a:endParaRPr>
          </a:p>
        </p:txBody>
      </p:sp>
    </p:spTree>
    <p:extLst>
      <p:ext uri="{BB962C8B-B14F-4D97-AF65-F5344CB8AC3E}">
        <p14:creationId xmlns:p14="http://schemas.microsoft.com/office/powerpoint/2010/main" val="3806398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9966FA-AB2D-4FA3-8363-42CC95BAAD03}"/>
              </a:ext>
            </a:extLst>
          </p:cNvPr>
          <p:cNvSpPr>
            <a:spLocks noGrp="1"/>
          </p:cNvSpPr>
          <p:nvPr>
            <p:ph type="title"/>
          </p:nvPr>
        </p:nvSpPr>
        <p:spPr>
          <a:xfrm>
            <a:off x="838200" y="87219"/>
            <a:ext cx="10515600" cy="827181"/>
          </a:xfrm>
        </p:spPr>
        <p:txBody>
          <a:bodyPr>
            <a:normAutofit/>
          </a:bodyPr>
          <a:lstStyle/>
          <a:p>
            <a:pPr algn="ctr"/>
            <a:r>
              <a:rPr lang="fr-FR" sz="3600" dirty="0">
                <a:solidFill>
                  <a:schemeClr val="tx2"/>
                </a:solidFill>
                <a:effectLst>
                  <a:outerShdw blurRad="38100" dist="38100" dir="2700000" algn="tl">
                    <a:srgbClr val="000000">
                      <a:alpha val="43137"/>
                    </a:srgbClr>
                  </a:outerShdw>
                </a:effectLst>
              </a:rPr>
              <a:t>Calendrier du mouvement 2024</a:t>
            </a:r>
          </a:p>
        </p:txBody>
      </p:sp>
      <p:graphicFrame>
        <p:nvGraphicFramePr>
          <p:cNvPr id="4" name="Espace réservé du contenu 3">
            <a:extLst>
              <a:ext uri="{FF2B5EF4-FFF2-40B4-BE49-F238E27FC236}">
                <a16:creationId xmlns:a16="http://schemas.microsoft.com/office/drawing/2014/main" id="{59D0B9BD-6A48-40E5-9550-1FD87D8CD87D}"/>
              </a:ext>
            </a:extLst>
          </p:cNvPr>
          <p:cNvGraphicFramePr>
            <a:graphicFrameLocks noGrp="1"/>
          </p:cNvGraphicFramePr>
          <p:nvPr>
            <p:ph idx="1"/>
            <p:extLst>
              <p:ext uri="{D42A27DB-BD31-4B8C-83A1-F6EECF244321}">
                <p14:modId xmlns:p14="http://schemas.microsoft.com/office/powerpoint/2010/main" val="373941795"/>
              </p:ext>
            </p:extLst>
          </p:nvPr>
        </p:nvGraphicFramePr>
        <p:xfrm>
          <a:off x="124691" y="762000"/>
          <a:ext cx="11734799" cy="6022595"/>
        </p:xfrm>
        <a:graphic>
          <a:graphicData uri="http://schemas.openxmlformats.org/drawingml/2006/table">
            <a:tbl>
              <a:tblPr firstRow="1" firstCol="1" bandRow="1">
                <a:tableStyleId>{5C22544A-7EE6-4342-B048-85BDC9FD1C3A}</a:tableStyleId>
              </a:tblPr>
              <a:tblGrid>
                <a:gridCol w="4167950">
                  <a:extLst>
                    <a:ext uri="{9D8B030D-6E8A-4147-A177-3AD203B41FA5}">
                      <a16:colId xmlns:a16="http://schemas.microsoft.com/office/drawing/2014/main" val="3238351332"/>
                    </a:ext>
                  </a:extLst>
                </a:gridCol>
                <a:gridCol w="3333342">
                  <a:extLst>
                    <a:ext uri="{9D8B030D-6E8A-4147-A177-3AD203B41FA5}">
                      <a16:colId xmlns:a16="http://schemas.microsoft.com/office/drawing/2014/main" val="3674421980"/>
                    </a:ext>
                  </a:extLst>
                </a:gridCol>
                <a:gridCol w="4233507">
                  <a:extLst>
                    <a:ext uri="{9D8B030D-6E8A-4147-A177-3AD203B41FA5}">
                      <a16:colId xmlns:a16="http://schemas.microsoft.com/office/drawing/2014/main" val="397062785"/>
                    </a:ext>
                  </a:extLst>
                </a:gridCol>
              </a:tblGrid>
              <a:tr h="462159">
                <a:tc>
                  <a:txBody>
                    <a:bodyPr/>
                    <a:lstStyle/>
                    <a:p>
                      <a:pPr algn="ctr"/>
                      <a:r>
                        <a:rPr lang="fr-FR" sz="1200" dirty="0">
                          <a:solidFill>
                            <a:schemeClr val="bg1"/>
                          </a:solidFill>
                          <a:effectLst/>
                          <a:latin typeface="Arial Black" panose="020B0A04020102020204" pitchFamily="34" charset="0"/>
                        </a:rPr>
                        <a:t>Opérations</a:t>
                      </a:r>
                      <a:endParaRPr lang="fr-FR" sz="1200" dirty="0">
                        <a:solidFill>
                          <a:schemeClr val="bg1"/>
                        </a:solidFill>
                        <a:effectLst/>
                        <a:latin typeface="Arial Black" panose="020B0A04020102020204" pitchFamily="34" charset="0"/>
                        <a:ea typeface="Times New Roman" panose="02020603050405020304" pitchFamily="18" charset="0"/>
                      </a:endParaRPr>
                    </a:p>
                  </a:txBody>
                  <a:tcPr marL="42303" marR="42303" marT="0" marB="0" anchor="ctr"/>
                </a:tc>
                <a:tc>
                  <a:txBody>
                    <a:bodyPr/>
                    <a:lstStyle/>
                    <a:p>
                      <a:pPr algn="ctr"/>
                      <a:r>
                        <a:rPr lang="fr-FR" sz="1200" dirty="0">
                          <a:solidFill>
                            <a:schemeClr val="bg1"/>
                          </a:solidFill>
                          <a:effectLst/>
                          <a:latin typeface="Arial Black" panose="020B0A04020102020204" pitchFamily="34" charset="0"/>
                        </a:rPr>
                        <a:t>Dates</a:t>
                      </a:r>
                      <a:endParaRPr lang="fr-FR" sz="1200" dirty="0">
                        <a:solidFill>
                          <a:schemeClr val="bg1"/>
                        </a:solidFill>
                        <a:effectLst/>
                        <a:latin typeface="Arial Black" panose="020B0A04020102020204" pitchFamily="34" charset="0"/>
                        <a:ea typeface="Times New Roman" panose="02020603050405020304" pitchFamily="18" charset="0"/>
                      </a:endParaRPr>
                    </a:p>
                  </a:txBody>
                  <a:tcPr marL="42303" marR="42303" marT="0" marB="0" anchor="ctr"/>
                </a:tc>
                <a:tc>
                  <a:txBody>
                    <a:bodyPr/>
                    <a:lstStyle/>
                    <a:p>
                      <a:pPr algn="ctr"/>
                      <a:r>
                        <a:rPr lang="fr-FR" sz="1200" dirty="0">
                          <a:solidFill>
                            <a:schemeClr val="bg1"/>
                          </a:solidFill>
                          <a:effectLst/>
                          <a:latin typeface="Arial Black" panose="020B0A04020102020204" pitchFamily="34" charset="0"/>
                        </a:rPr>
                        <a:t>Observations</a:t>
                      </a:r>
                      <a:endParaRPr lang="fr-FR" sz="1200" dirty="0">
                        <a:solidFill>
                          <a:schemeClr val="bg1"/>
                        </a:solidFill>
                        <a:effectLst/>
                        <a:latin typeface="Arial Black" panose="020B0A04020102020204" pitchFamily="34" charset="0"/>
                        <a:ea typeface="Times New Roman" panose="02020603050405020304" pitchFamily="18" charset="0"/>
                      </a:endParaRPr>
                    </a:p>
                  </a:txBody>
                  <a:tcPr marL="42303" marR="42303" marT="0" marB="0" anchor="ctr"/>
                </a:tc>
                <a:extLst>
                  <a:ext uri="{0D108BD9-81ED-4DB2-BD59-A6C34878D82A}">
                    <a16:rowId xmlns:a16="http://schemas.microsoft.com/office/drawing/2014/main" val="1908165463"/>
                  </a:ext>
                </a:extLst>
              </a:tr>
              <a:tr h="421384">
                <a:tc>
                  <a:txBody>
                    <a:bodyPr/>
                    <a:lstStyle/>
                    <a:p>
                      <a:r>
                        <a:rPr lang="fr-FR" sz="1200" dirty="0">
                          <a:solidFill>
                            <a:schemeClr val="bg1"/>
                          </a:solidFill>
                          <a:effectLst/>
                          <a:latin typeface="Arial Black" panose="020B0A04020102020204" pitchFamily="34" charset="0"/>
                          <a:ea typeface="Times New Roman" panose="02020603050405020304" pitchFamily="18" charset="0"/>
                        </a:rPr>
                        <a:t>Recrutement sur postes à profil</a:t>
                      </a:r>
                    </a:p>
                  </a:txBody>
                  <a:tcPr marL="42303" marR="42303" marT="0" marB="0" anchor="ctr"/>
                </a:tc>
                <a:tc>
                  <a:txBody>
                    <a:bodyPr/>
                    <a:lstStyle/>
                    <a:p>
                      <a:pPr algn="l"/>
                      <a:br>
                        <a:rPr lang="fr-FR" sz="1200" b="1" dirty="0">
                          <a:solidFill>
                            <a:schemeClr val="tx1">
                              <a:lumMod val="25000"/>
                            </a:schemeClr>
                          </a:solidFill>
                          <a:effectLst/>
                          <a:latin typeface="Arial Black" panose="020B0A04020102020204" pitchFamily="34" charset="0"/>
                          <a:ea typeface="Times New Roman" panose="02020603050405020304" pitchFamily="18" charset="0"/>
                        </a:rPr>
                      </a:br>
                      <a:r>
                        <a:rPr lang="fr-FR" sz="1200" b="1" dirty="0">
                          <a:solidFill>
                            <a:schemeClr val="tx1">
                              <a:lumMod val="25000"/>
                            </a:schemeClr>
                          </a:solidFill>
                          <a:effectLst/>
                          <a:latin typeface="Arial Black" panose="020B0A04020102020204" pitchFamily="34" charset="0"/>
                          <a:ea typeface="Times New Roman" panose="02020603050405020304" pitchFamily="18" charset="0"/>
                        </a:rPr>
                        <a:t>A partir du lundi 11 mars</a:t>
                      </a:r>
                    </a:p>
                  </a:txBody>
                  <a:tcPr marL="42303" marR="42303" marT="0" marB="0"/>
                </a:tc>
                <a:tc>
                  <a:txBody>
                    <a:bodyPr/>
                    <a:lstStyle/>
                    <a:p>
                      <a:endParaRPr lang="fr-FR" sz="1200" b="1" dirty="0">
                        <a:solidFill>
                          <a:schemeClr val="tx1">
                            <a:lumMod val="25000"/>
                          </a:schemeClr>
                        </a:solidFill>
                        <a:effectLst/>
                        <a:latin typeface="Arial Black" panose="020B0A04020102020204" pitchFamily="34" charset="0"/>
                        <a:ea typeface="Times New Roman" panose="02020603050405020304" pitchFamily="18" charset="0"/>
                      </a:endParaRPr>
                    </a:p>
                  </a:txBody>
                  <a:tcPr marL="42303" marR="42303" marT="0" marB="0" anchor="ctr"/>
                </a:tc>
                <a:extLst>
                  <a:ext uri="{0D108BD9-81ED-4DB2-BD59-A6C34878D82A}">
                    <a16:rowId xmlns:a16="http://schemas.microsoft.com/office/drawing/2014/main" val="2491891411"/>
                  </a:ext>
                </a:extLst>
              </a:tr>
              <a:tr h="421384">
                <a:tc>
                  <a:txBody>
                    <a:bodyPr/>
                    <a:lstStyle/>
                    <a:p>
                      <a:r>
                        <a:rPr lang="fr-FR" sz="1200" dirty="0">
                          <a:solidFill>
                            <a:schemeClr val="bg1"/>
                          </a:solidFill>
                          <a:effectLst/>
                          <a:latin typeface="Arial Black" panose="020B0A04020102020204" pitchFamily="34" charset="0"/>
                          <a:ea typeface="Times New Roman" panose="02020603050405020304" pitchFamily="18" charset="0"/>
                        </a:rPr>
                        <a:t>Diffusion de la note départementale</a:t>
                      </a:r>
                    </a:p>
                  </a:txBody>
                  <a:tcPr marL="42303" marR="42303" marT="0" marB="0" anchor="ctr"/>
                </a:tc>
                <a:tc>
                  <a:txBody>
                    <a:bodyPr/>
                    <a:lstStyle/>
                    <a:p>
                      <a:r>
                        <a:rPr lang="fr-FR" sz="1200" b="1" dirty="0">
                          <a:solidFill>
                            <a:schemeClr val="tx1">
                              <a:lumMod val="25000"/>
                            </a:schemeClr>
                          </a:solidFill>
                          <a:effectLst/>
                          <a:latin typeface="Arial Black" panose="020B0A04020102020204" pitchFamily="34" charset="0"/>
                          <a:ea typeface="Times New Roman" panose="02020603050405020304" pitchFamily="18" charset="0"/>
                        </a:rPr>
                        <a:t>Vendredi 15 mars</a:t>
                      </a:r>
                    </a:p>
                  </a:txBody>
                  <a:tcPr marL="42303" marR="42303" marT="0" marB="0" anchor="ctr"/>
                </a:tc>
                <a:tc>
                  <a:txBody>
                    <a:bodyPr/>
                    <a:lstStyle/>
                    <a:p>
                      <a:endParaRPr lang="fr-FR" sz="1200" b="1" dirty="0">
                        <a:solidFill>
                          <a:schemeClr val="tx1">
                            <a:lumMod val="25000"/>
                          </a:schemeClr>
                        </a:solidFill>
                        <a:effectLst/>
                        <a:latin typeface="Arial Black" panose="020B0A04020102020204" pitchFamily="34" charset="0"/>
                        <a:ea typeface="Times New Roman" panose="02020603050405020304" pitchFamily="18" charset="0"/>
                      </a:endParaRPr>
                    </a:p>
                  </a:txBody>
                  <a:tcPr marL="42303" marR="42303" marT="0" marB="0" anchor="ctr"/>
                </a:tc>
                <a:extLst>
                  <a:ext uri="{0D108BD9-81ED-4DB2-BD59-A6C34878D82A}">
                    <a16:rowId xmlns:a16="http://schemas.microsoft.com/office/drawing/2014/main" val="3684241262"/>
                  </a:ext>
                </a:extLst>
              </a:tr>
              <a:tr h="421384">
                <a:tc>
                  <a:txBody>
                    <a:bodyPr/>
                    <a:lstStyle/>
                    <a:p>
                      <a:r>
                        <a:rPr lang="fr-FR" sz="1200" dirty="0">
                          <a:solidFill>
                            <a:schemeClr val="bg1"/>
                          </a:solidFill>
                          <a:effectLst/>
                          <a:latin typeface="Arial Black" panose="020B0A04020102020204" pitchFamily="34" charset="0"/>
                          <a:ea typeface="Times New Roman" panose="02020603050405020304" pitchFamily="18" charset="0"/>
                        </a:rPr>
                        <a:t>Information des agents en mesure de carte scolaire ou en participation obligatoire</a:t>
                      </a:r>
                    </a:p>
                  </a:txBody>
                  <a:tcPr marL="42303" marR="42303" marT="0" marB="0" anchor="ctr"/>
                </a:tc>
                <a:tc>
                  <a:txBody>
                    <a:bodyPr/>
                    <a:lstStyle/>
                    <a:p>
                      <a:r>
                        <a:rPr lang="fr-FR" sz="1200" b="1" dirty="0">
                          <a:solidFill>
                            <a:schemeClr val="tx1">
                              <a:lumMod val="25000"/>
                            </a:schemeClr>
                          </a:solidFill>
                          <a:effectLst/>
                          <a:latin typeface="Arial Black" panose="020B0A04020102020204" pitchFamily="34" charset="0"/>
                          <a:ea typeface="Times New Roman" panose="02020603050405020304" pitchFamily="18" charset="0"/>
                        </a:rPr>
                        <a:t>A partir du lundi 18 mars</a:t>
                      </a:r>
                    </a:p>
                  </a:txBody>
                  <a:tcPr marL="42303" marR="42303" marT="0" marB="0" anchor="ctr"/>
                </a:tc>
                <a:tc>
                  <a:txBody>
                    <a:bodyPr/>
                    <a:lstStyle/>
                    <a:p>
                      <a:endParaRPr lang="fr-FR" sz="1200" b="1" dirty="0">
                        <a:solidFill>
                          <a:schemeClr val="tx1">
                            <a:lumMod val="25000"/>
                          </a:schemeClr>
                        </a:solidFill>
                        <a:effectLst/>
                        <a:latin typeface="Arial Black" panose="020B0A04020102020204" pitchFamily="34" charset="0"/>
                        <a:ea typeface="Times New Roman" panose="02020603050405020304" pitchFamily="18" charset="0"/>
                      </a:endParaRPr>
                    </a:p>
                  </a:txBody>
                  <a:tcPr marL="42303" marR="42303" marT="0" marB="0" anchor="ctr"/>
                </a:tc>
                <a:extLst>
                  <a:ext uri="{0D108BD9-81ED-4DB2-BD59-A6C34878D82A}">
                    <a16:rowId xmlns:a16="http://schemas.microsoft.com/office/drawing/2014/main" val="2873464217"/>
                  </a:ext>
                </a:extLst>
              </a:tr>
              <a:tr h="717706">
                <a:tc>
                  <a:txBody>
                    <a:bodyPr/>
                    <a:lstStyle/>
                    <a:p>
                      <a:r>
                        <a:rPr lang="fr-FR" sz="1200" dirty="0">
                          <a:solidFill>
                            <a:schemeClr val="bg1"/>
                          </a:solidFill>
                          <a:effectLst/>
                          <a:latin typeface="Arial Black" panose="020B0A04020102020204" pitchFamily="34" charset="0"/>
                        </a:rPr>
                        <a:t>Réunion d’information des enseignants</a:t>
                      </a:r>
                      <a:endParaRPr lang="fr-FR" sz="1200" dirty="0">
                        <a:solidFill>
                          <a:schemeClr val="bg1"/>
                        </a:solidFill>
                        <a:effectLst/>
                        <a:latin typeface="Arial Black" panose="020B0A04020102020204" pitchFamily="34" charset="0"/>
                        <a:ea typeface="Times New Roman" panose="02020603050405020304" pitchFamily="18" charset="0"/>
                      </a:endParaRPr>
                    </a:p>
                  </a:txBody>
                  <a:tcPr marL="42303" marR="42303" marT="0" marB="0" anchor="ctr"/>
                </a:tc>
                <a:tc>
                  <a:txBody>
                    <a:bodyPr/>
                    <a:lstStyle/>
                    <a:p>
                      <a:r>
                        <a:rPr lang="fr-FR" sz="1200" b="1" dirty="0">
                          <a:solidFill>
                            <a:schemeClr val="tx1">
                              <a:lumMod val="25000"/>
                            </a:schemeClr>
                          </a:solidFill>
                          <a:effectLst/>
                          <a:latin typeface="Arial Black" panose="020B0A04020102020204" pitchFamily="34" charset="0"/>
                        </a:rPr>
                        <a:t>Mercredi 27 mars</a:t>
                      </a:r>
                      <a:endParaRPr lang="fr-FR" sz="1200" b="1" dirty="0">
                        <a:solidFill>
                          <a:schemeClr val="tx1">
                            <a:lumMod val="25000"/>
                          </a:schemeClr>
                        </a:solidFill>
                        <a:effectLst/>
                        <a:latin typeface="Arial Black" panose="020B0A04020102020204" pitchFamily="34" charset="0"/>
                        <a:ea typeface="Times New Roman" panose="02020603050405020304" pitchFamily="18" charset="0"/>
                      </a:endParaRPr>
                    </a:p>
                  </a:txBody>
                  <a:tcPr marL="42303" marR="42303" marT="0" marB="0" anchor="ctr"/>
                </a:tc>
                <a:tc>
                  <a:txBody>
                    <a:bodyPr/>
                    <a:lstStyle/>
                    <a:p>
                      <a:r>
                        <a:rPr lang="fr-FR" sz="1200" b="1" dirty="0">
                          <a:solidFill>
                            <a:schemeClr val="tx1">
                              <a:lumMod val="25000"/>
                            </a:schemeClr>
                          </a:solidFill>
                          <a:effectLst/>
                          <a:latin typeface="Arial Black" panose="020B0A04020102020204" pitchFamily="34" charset="0"/>
                        </a:rPr>
                        <a:t>Visioconférence : </a:t>
                      </a:r>
                    </a:p>
                    <a:p>
                      <a:r>
                        <a:rPr lang="fr-FR" sz="1200" b="1" dirty="0">
                          <a:solidFill>
                            <a:schemeClr val="tx1">
                              <a:lumMod val="25000"/>
                            </a:schemeClr>
                          </a:solidFill>
                          <a:effectLst/>
                          <a:latin typeface="Arial Black" panose="020B0A04020102020204" pitchFamily="34" charset="0"/>
                          <a:ea typeface="Times New Roman" panose="02020603050405020304" pitchFamily="18" charset="0"/>
                        </a:rPr>
                        <a:t>14h00 : pour tous les personnels</a:t>
                      </a:r>
                    </a:p>
                    <a:p>
                      <a:r>
                        <a:rPr lang="fr-FR" sz="1200" b="1" dirty="0">
                          <a:solidFill>
                            <a:schemeClr val="tx1">
                              <a:lumMod val="25000"/>
                            </a:schemeClr>
                          </a:solidFill>
                          <a:effectLst/>
                          <a:latin typeface="Arial Black" panose="020B0A04020102020204" pitchFamily="34" charset="0"/>
                          <a:ea typeface="Times New Roman" panose="02020603050405020304" pitchFamily="18" charset="0"/>
                        </a:rPr>
                        <a:t>15h30 : pour les enseignants en MCS ou en participation obligatoire</a:t>
                      </a:r>
                    </a:p>
                  </a:txBody>
                  <a:tcPr marL="42303" marR="42303" marT="0" marB="0" anchor="ctr"/>
                </a:tc>
                <a:extLst>
                  <a:ext uri="{0D108BD9-81ED-4DB2-BD59-A6C34878D82A}">
                    <a16:rowId xmlns:a16="http://schemas.microsoft.com/office/drawing/2014/main" val="957255529"/>
                  </a:ext>
                </a:extLst>
              </a:tr>
              <a:tr h="409986">
                <a:tc>
                  <a:txBody>
                    <a:bodyPr/>
                    <a:lstStyle/>
                    <a:p>
                      <a:r>
                        <a:rPr lang="fr-FR" sz="1200" dirty="0">
                          <a:solidFill>
                            <a:schemeClr val="bg1"/>
                          </a:solidFill>
                          <a:effectLst/>
                          <a:latin typeface="Arial Black" panose="020B0A04020102020204" pitchFamily="34" charset="0"/>
                        </a:rPr>
                        <a:t>Saisie des vœux sur MVT1D</a:t>
                      </a:r>
                      <a:endParaRPr lang="fr-FR" sz="1200" dirty="0">
                        <a:solidFill>
                          <a:schemeClr val="bg1"/>
                        </a:solidFill>
                        <a:effectLst/>
                        <a:latin typeface="Arial Black" panose="020B0A04020102020204" pitchFamily="34" charset="0"/>
                        <a:ea typeface="Times New Roman" panose="02020603050405020304" pitchFamily="18" charset="0"/>
                      </a:endParaRPr>
                    </a:p>
                  </a:txBody>
                  <a:tcPr marL="42303" marR="42303" marT="0" marB="0" anchor="ctr"/>
                </a:tc>
                <a:tc>
                  <a:txBody>
                    <a:bodyPr/>
                    <a:lstStyle/>
                    <a:p>
                      <a:r>
                        <a:rPr lang="fr-FR" sz="1200" b="1" dirty="0">
                          <a:solidFill>
                            <a:schemeClr val="tx1">
                              <a:lumMod val="25000"/>
                            </a:schemeClr>
                          </a:solidFill>
                          <a:effectLst/>
                          <a:latin typeface="Arial Black" panose="020B0A04020102020204" pitchFamily="34" charset="0"/>
                        </a:rPr>
                        <a:t>Du lundi 22 avril à midi au lundi 6 mai à midi</a:t>
                      </a:r>
                      <a:endParaRPr lang="fr-FR" sz="1200" b="1" dirty="0">
                        <a:solidFill>
                          <a:schemeClr val="tx1">
                            <a:lumMod val="25000"/>
                          </a:schemeClr>
                        </a:solidFill>
                        <a:effectLst/>
                        <a:latin typeface="Arial Black" panose="020B0A04020102020204" pitchFamily="34" charset="0"/>
                        <a:ea typeface="Times New Roman" panose="02020603050405020304" pitchFamily="18" charset="0"/>
                      </a:endParaRPr>
                    </a:p>
                  </a:txBody>
                  <a:tcPr marL="42303" marR="42303" marT="0" marB="0" anchor="ctr"/>
                </a:tc>
                <a:tc>
                  <a:txBody>
                    <a:bodyPr/>
                    <a:lstStyle/>
                    <a:p>
                      <a:r>
                        <a:rPr lang="fr-FR" sz="1200" b="1">
                          <a:solidFill>
                            <a:schemeClr val="tx1">
                              <a:lumMod val="25000"/>
                            </a:schemeClr>
                          </a:solidFill>
                          <a:effectLst/>
                          <a:latin typeface="Arial Black" panose="020B0A04020102020204" pitchFamily="34" charset="0"/>
                        </a:rPr>
                        <a:t> </a:t>
                      </a:r>
                      <a:endParaRPr lang="fr-FR" sz="1200" b="1">
                        <a:solidFill>
                          <a:schemeClr val="tx1">
                            <a:lumMod val="25000"/>
                          </a:schemeClr>
                        </a:solidFill>
                        <a:effectLst/>
                        <a:latin typeface="Arial Black" panose="020B0A04020102020204" pitchFamily="34" charset="0"/>
                        <a:ea typeface="Times New Roman" panose="02020603050405020304" pitchFamily="18" charset="0"/>
                      </a:endParaRPr>
                    </a:p>
                  </a:txBody>
                  <a:tcPr marL="42303" marR="42303" marT="0" marB="0" anchor="ctr"/>
                </a:tc>
                <a:extLst>
                  <a:ext uri="{0D108BD9-81ED-4DB2-BD59-A6C34878D82A}">
                    <a16:rowId xmlns:a16="http://schemas.microsoft.com/office/drawing/2014/main" val="3266527178"/>
                  </a:ext>
                </a:extLst>
              </a:tr>
              <a:tr h="532240">
                <a:tc>
                  <a:txBody>
                    <a:bodyPr/>
                    <a:lstStyle/>
                    <a:p>
                      <a:r>
                        <a:rPr lang="fr-FR" sz="1200" dirty="0">
                          <a:solidFill>
                            <a:schemeClr val="bg1"/>
                          </a:solidFill>
                          <a:effectLst/>
                          <a:latin typeface="Arial Black" panose="020B0A04020102020204" pitchFamily="34" charset="0"/>
                        </a:rPr>
                        <a:t>Envoi des pièces justificatives relatives aux bonifications</a:t>
                      </a:r>
                      <a:endParaRPr lang="fr-FR" sz="1200" dirty="0">
                        <a:solidFill>
                          <a:schemeClr val="bg1"/>
                        </a:solidFill>
                        <a:effectLst/>
                        <a:latin typeface="Arial Black" panose="020B0A04020102020204" pitchFamily="34" charset="0"/>
                        <a:ea typeface="Times New Roman" panose="02020603050405020304" pitchFamily="18" charset="0"/>
                      </a:endParaRPr>
                    </a:p>
                  </a:txBody>
                  <a:tcPr marL="42303" marR="42303" marT="0" marB="0" anchor="ctr"/>
                </a:tc>
                <a:tc>
                  <a:txBody>
                    <a:bodyPr/>
                    <a:lstStyle/>
                    <a:p>
                      <a:r>
                        <a:rPr lang="fr-FR" sz="1200" b="1" dirty="0">
                          <a:solidFill>
                            <a:schemeClr val="tx1">
                              <a:lumMod val="25000"/>
                            </a:schemeClr>
                          </a:solidFill>
                          <a:effectLst/>
                          <a:latin typeface="Arial Black" panose="020B0A04020102020204" pitchFamily="34" charset="0"/>
                        </a:rPr>
                        <a:t>Lundi 6 mai au plus tard</a:t>
                      </a:r>
                      <a:endParaRPr lang="fr-FR" sz="1200" b="1" dirty="0">
                        <a:solidFill>
                          <a:schemeClr val="tx1">
                            <a:lumMod val="25000"/>
                          </a:schemeClr>
                        </a:solidFill>
                        <a:effectLst/>
                        <a:latin typeface="Arial Black" panose="020B0A04020102020204" pitchFamily="34" charset="0"/>
                        <a:ea typeface="Times New Roman" panose="02020603050405020304" pitchFamily="18" charset="0"/>
                      </a:endParaRPr>
                    </a:p>
                  </a:txBody>
                  <a:tcPr marL="42303" marR="42303" marT="0" marB="0" anchor="ctr"/>
                </a:tc>
                <a:tc>
                  <a:txBody>
                    <a:bodyPr/>
                    <a:lstStyle/>
                    <a:p>
                      <a:r>
                        <a:rPr lang="fr-FR" sz="1200" b="1">
                          <a:solidFill>
                            <a:schemeClr val="tx1">
                              <a:lumMod val="25000"/>
                            </a:schemeClr>
                          </a:solidFill>
                          <a:effectLst/>
                          <a:latin typeface="Arial Black" panose="020B0A04020102020204" pitchFamily="34" charset="0"/>
                        </a:rPr>
                        <a:t> </a:t>
                      </a:r>
                      <a:endParaRPr lang="fr-FR" sz="1200" b="1">
                        <a:solidFill>
                          <a:schemeClr val="tx1">
                            <a:lumMod val="25000"/>
                          </a:schemeClr>
                        </a:solidFill>
                        <a:effectLst/>
                        <a:latin typeface="Arial Black" panose="020B0A04020102020204" pitchFamily="34" charset="0"/>
                        <a:ea typeface="Times New Roman" panose="02020603050405020304" pitchFamily="18" charset="0"/>
                      </a:endParaRPr>
                    </a:p>
                  </a:txBody>
                  <a:tcPr marL="42303" marR="42303" marT="0" marB="0" anchor="ctr"/>
                </a:tc>
                <a:extLst>
                  <a:ext uri="{0D108BD9-81ED-4DB2-BD59-A6C34878D82A}">
                    <a16:rowId xmlns:a16="http://schemas.microsoft.com/office/drawing/2014/main" val="3332263405"/>
                  </a:ext>
                </a:extLst>
              </a:tr>
              <a:tr h="409986">
                <a:tc>
                  <a:txBody>
                    <a:bodyPr/>
                    <a:lstStyle/>
                    <a:p>
                      <a:r>
                        <a:rPr lang="fr-FR" sz="1200" dirty="0">
                          <a:solidFill>
                            <a:schemeClr val="bg1"/>
                          </a:solidFill>
                          <a:effectLst/>
                          <a:latin typeface="Arial Black" panose="020B0A04020102020204" pitchFamily="34" charset="0"/>
                        </a:rPr>
                        <a:t>Envoi du 1er accusé de réception</a:t>
                      </a:r>
                      <a:endParaRPr lang="fr-FR" sz="1200" dirty="0">
                        <a:solidFill>
                          <a:schemeClr val="bg1"/>
                        </a:solidFill>
                        <a:effectLst/>
                        <a:latin typeface="Arial Black" panose="020B0A04020102020204" pitchFamily="34" charset="0"/>
                        <a:ea typeface="Times New Roman" panose="02020603050405020304" pitchFamily="18" charset="0"/>
                      </a:endParaRPr>
                    </a:p>
                  </a:txBody>
                  <a:tcPr marL="42303" marR="42303" marT="0" marB="0" anchor="ctr"/>
                </a:tc>
                <a:tc>
                  <a:txBody>
                    <a:bodyPr/>
                    <a:lstStyle/>
                    <a:p>
                      <a:r>
                        <a:rPr lang="fr-FR" sz="1200" b="1" dirty="0">
                          <a:solidFill>
                            <a:schemeClr val="tx1">
                              <a:lumMod val="25000"/>
                            </a:schemeClr>
                          </a:solidFill>
                          <a:effectLst/>
                          <a:latin typeface="Arial Black" panose="020B0A04020102020204" pitchFamily="34" charset="0"/>
                        </a:rPr>
                        <a:t>Mardi 7 mai</a:t>
                      </a:r>
                      <a:endParaRPr lang="fr-FR" sz="1200" b="1" dirty="0">
                        <a:solidFill>
                          <a:schemeClr val="tx1">
                            <a:lumMod val="25000"/>
                          </a:schemeClr>
                        </a:solidFill>
                        <a:effectLst/>
                        <a:latin typeface="Arial Black" panose="020B0A04020102020204" pitchFamily="34" charset="0"/>
                        <a:ea typeface="Times New Roman" panose="02020603050405020304" pitchFamily="18" charset="0"/>
                      </a:endParaRPr>
                    </a:p>
                  </a:txBody>
                  <a:tcPr marL="42303" marR="42303" marT="0" marB="0" anchor="ctr"/>
                </a:tc>
                <a:tc>
                  <a:txBody>
                    <a:bodyPr/>
                    <a:lstStyle/>
                    <a:p>
                      <a:r>
                        <a:rPr lang="fr-FR" sz="1200" b="1">
                          <a:solidFill>
                            <a:schemeClr val="tx1">
                              <a:lumMod val="25000"/>
                            </a:schemeClr>
                          </a:solidFill>
                          <a:effectLst/>
                          <a:latin typeface="Arial Black" panose="020B0A04020102020204" pitchFamily="34" charset="0"/>
                        </a:rPr>
                        <a:t>Cet accusé ne comprend pas le barème.</a:t>
                      </a:r>
                      <a:endParaRPr lang="fr-FR" sz="1200" b="1">
                        <a:solidFill>
                          <a:schemeClr val="tx1">
                            <a:lumMod val="25000"/>
                          </a:schemeClr>
                        </a:solidFill>
                        <a:effectLst/>
                        <a:latin typeface="Arial Black" panose="020B0A04020102020204" pitchFamily="34" charset="0"/>
                        <a:ea typeface="Times New Roman" panose="02020603050405020304" pitchFamily="18" charset="0"/>
                      </a:endParaRPr>
                    </a:p>
                  </a:txBody>
                  <a:tcPr marL="42303" marR="42303" marT="0" marB="0" anchor="ctr"/>
                </a:tc>
                <a:extLst>
                  <a:ext uri="{0D108BD9-81ED-4DB2-BD59-A6C34878D82A}">
                    <a16:rowId xmlns:a16="http://schemas.microsoft.com/office/drawing/2014/main" val="2350276791"/>
                  </a:ext>
                </a:extLst>
              </a:tr>
              <a:tr h="546774">
                <a:tc>
                  <a:txBody>
                    <a:bodyPr/>
                    <a:lstStyle/>
                    <a:p>
                      <a:r>
                        <a:rPr lang="fr-FR" sz="1200" dirty="0">
                          <a:solidFill>
                            <a:schemeClr val="bg1"/>
                          </a:solidFill>
                          <a:effectLst/>
                          <a:latin typeface="Arial Black" panose="020B0A04020102020204" pitchFamily="34" charset="0"/>
                        </a:rPr>
                        <a:t>Envoi du 2ème accusé de réception</a:t>
                      </a:r>
                      <a:endParaRPr lang="fr-FR" sz="1200" dirty="0">
                        <a:solidFill>
                          <a:schemeClr val="bg1"/>
                        </a:solidFill>
                        <a:effectLst/>
                        <a:latin typeface="Arial Black" panose="020B0A04020102020204" pitchFamily="34" charset="0"/>
                        <a:ea typeface="Times New Roman" panose="02020603050405020304" pitchFamily="18" charset="0"/>
                      </a:endParaRPr>
                    </a:p>
                  </a:txBody>
                  <a:tcPr marL="42303" marR="42303" marT="0" marB="0" anchor="ctr"/>
                </a:tc>
                <a:tc>
                  <a:txBody>
                    <a:bodyPr/>
                    <a:lstStyle/>
                    <a:p>
                      <a:r>
                        <a:rPr lang="fr-FR" sz="1200" b="1" dirty="0">
                          <a:solidFill>
                            <a:schemeClr val="tx1">
                              <a:lumMod val="25000"/>
                            </a:schemeClr>
                          </a:solidFill>
                          <a:effectLst/>
                          <a:latin typeface="Arial Black" panose="020B0A04020102020204" pitchFamily="34" charset="0"/>
                        </a:rPr>
                        <a:t>Lundi 27 mai</a:t>
                      </a:r>
                      <a:endParaRPr lang="fr-FR" sz="1200" b="1" dirty="0">
                        <a:solidFill>
                          <a:schemeClr val="tx1">
                            <a:lumMod val="25000"/>
                          </a:schemeClr>
                        </a:solidFill>
                        <a:effectLst/>
                        <a:latin typeface="Arial Black" panose="020B0A04020102020204" pitchFamily="34" charset="0"/>
                        <a:ea typeface="Times New Roman" panose="02020603050405020304" pitchFamily="18" charset="0"/>
                      </a:endParaRPr>
                    </a:p>
                  </a:txBody>
                  <a:tcPr marL="42303" marR="42303" marT="0" marB="0" anchor="ctr"/>
                </a:tc>
                <a:tc>
                  <a:txBody>
                    <a:bodyPr/>
                    <a:lstStyle/>
                    <a:p>
                      <a:r>
                        <a:rPr lang="fr-FR" sz="1200" b="1" dirty="0">
                          <a:solidFill>
                            <a:schemeClr val="tx1">
                              <a:lumMod val="25000"/>
                            </a:schemeClr>
                          </a:solidFill>
                          <a:effectLst/>
                          <a:latin typeface="Arial Black" panose="020B0A04020102020204" pitchFamily="34" charset="0"/>
                        </a:rPr>
                        <a:t>Cet accusé comprend le barème.</a:t>
                      </a:r>
                      <a:endParaRPr lang="fr-FR" sz="1200" b="1" dirty="0">
                        <a:solidFill>
                          <a:schemeClr val="tx1">
                            <a:lumMod val="25000"/>
                          </a:schemeClr>
                        </a:solidFill>
                        <a:effectLst/>
                        <a:latin typeface="Arial Black" panose="020B0A04020102020204" pitchFamily="34" charset="0"/>
                        <a:ea typeface="Times New Roman" panose="02020603050405020304" pitchFamily="18" charset="0"/>
                      </a:endParaRPr>
                    </a:p>
                  </a:txBody>
                  <a:tcPr marL="42303" marR="42303" marT="0" marB="0" anchor="ctr"/>
                </a:tc>
                <a:extLst>
                  <a:ext uri="{0D108BD9-81ED-4DB2-BD59-A6C34878D82A}">
                    <a16:rowId xmlns:a16="http://schemas.microsoft.com/office/drawing/2014/main" val="2734769142"/>
                  </a:ext>
                </a:extLst>
              </a:tr>
              <a:tr h="412266">
                <a:tc>
                  <a:txBody>
                    <a:bodyPr/>
                    <a:lstStyle/>
                    <a:p>
                      <a:r>
                        <a:rPr lang="fr-FR" sz="1200" dirty="0">
                          <a:solidFill>
                            <a:schemeClr val="bg1"/>
                          </a:solidFill>
                          <a:effectLst/>
                          <a:latin typeface="Arial Black" panose="020B0A04020102020204" pitchFamily="34" charset="0"/>
                        </a:rPr>
                        <a:t>Période de vérification du barème par les participants</a:t>
                      </a:r>
                      <a:endParaRPr lang="fr-FR" sz="1200" dirty="0">
                        <a:solidFill>
                          <a:schemeClr val="bg1"/>
                        </a:solidFill>
                        <a:effectLst/>
                        <a:latin typeface="Arial Black" panose="020B0A04020102020204" pitchFamily="34" charset="0"/>
                        <a:ea typeface="Times New Roman" panose="02020603050405020304" pitchFamily="18" charset="0"/>
                      </a:endParaRPr>
                    </a:p>
                  </a:txBody>
                  <a:tcPr marL="42303" marR="42303" marT="0" marB="0" anchor="ctr"/>
                </a:tc>
                <a:tc>
                  <a:txBody>
                    <a:bodyPr/>
                    <a:lstStyle/>
                    <a:p>
                      <a:r>
                        <a:rPr lang="fr-FR" sz="1200" b="1" dirty="0">
                          <a:solidFill>
                            <a:schemeClr val="tx1">
                              <a:lumMod val="25000"/>
                            </a:schemeClr>
                          </a:solidFill>
                          <a:effectLst/>
                          <a:latin typeface="Arial Black" panose="020B0A04020102020204" pitchFamily="34" charset="0"/>
                        </a:rPr>
                        <a:t>Lundi 27 mai au lundi 10 juin à midi</a:t>
                      </a:r>
                      <a:endParaRPr lang="fr-FR" sz="1200" b="1" dirty="0">
                        <a:solidFill>
                          <a:schemeClr val="tx1">
                            <a:lumMod val="25000"/>
                          </a:schemeClr>
                        </a:solidFill>
                        <a:effectLst/>
                        <a:latin typeface="Arial Black" panose="020B0A04020102020204" pitchFamily="34" charset="0"/>
                        <a:ea typeface="Times New Roman" panose="02020603050405020304" pitchFamily="18" charset="0"/>
                      </a:endParaRPr>
                    </a:p>
                  </a:txBody>
                  <a:tcPr marL="42303" marR="42303" marT="0" marB="0" anchor="ctr"/>
                </a:tc>
                <a:tc>
                  <a:txBody>
                    <a:bodyPr/>
                    <a:lstStyle/>
                    <a:p>
                      <a:r>
                        <a:rPr lang="fr-FR" sz="1200" b="1" dirty="0">
                          <a:solidFill>
                            <a:schemeClr val="tx1">
                              <a:lumMod val="25000"/>
                            </a:schemeClr>
                          </a:solidFill>
                          <a:effectLst/>
                          <a:latin typeface="Arial Black" panose="020B0A04020102020204" pitchFamily="34" charset="0"/>
                        </a:rPr>
                        <a:t>Les demandes de corrections éventuelles devront parvenir le 10 juin au plus tard.</a:t>
                      </a:r>
                      <a:endParaRPr lang="fr-FR" sz="1200" b="1" dirty="0">
                        <a:solidFill>
                          <a:schemeClr val="tx1">
                            <a:lumMod val="25000"/>
                          </a:schemeClr>
                        </a:solidFill>
                        <a:effectLst/>
                        <a:latin typeface="Arial Black" panose="020B0A04020102020204" pitchFamily="34" charset="0"/>
                        <a:ea typeface="Times New Roman" panose="02020603050405020304" pitchFamily="18" charset="0"/>
                      </a:endParaRPr>
                    </a:p>
                  </a:txBody>
                  <a:tcPr marL="42303" marR="42303" marT="0" marB="0" anchor="ctr"/>
                </a:tc>
                <a:extLst>
                  <a:ext uri="{0D108BD9-81ED-4DB2-BD59-A6C34878D82A}">
                    <a16:rowId xmlns:a16="http://schemas.microsoft.com/office/drawing/2014/main" val="2043157815"/>
                  </a:ext>
                </a:extLst>
              </a:tr>
              <a:tr h="626567">
                <a:tc>
                  <a:txBody>
                    <a:bodyPr/>
                    <a:lstStyle/>
                    <a:p>
                      <a:r>
                        <a:rPr lang="fr-FR" sz="1200" dirty="0">
                          <a:solidFill>
                            <a:schemeClr val="bg1"/>
                          </a:solidFill>
                          <a:effectLst/>
                          <a:latin typeface="Arial Black" panose="020B0A04020102020204" pitchFamily="34" charset="0"/>
                        </a:rPr>
                        <a:t>Envoi de l’accusé de réception avec le barème définitif</a:t>
                      </a:r>
                      <a:endParaRPr lang="fr-FR" sz="1200" dirty="0">
                        <a:solidFill>
                          <a:schemeClr val="bg1"/>
                        </a:solidFill>
                        <a:effectLst/>
                        <a:latin typeface="Arial Black" panose="020B0A04020102020204" pitchFamily="34" charset="0"/>
                        <a:ea typeface="Times New Roman" panose="02020603050405020304" pitchFamily="18" charset="0"/>
                      </a:endParaRPr>
                    </a:p>
                  </a:txBody>
                  <a:tcPr marL="42303" marR="42303" marT="0" marB="0" anchor="ctr"/>
                </a:tc>
                <a:tc>
                  <a:txBody>
                    <a:bodyPr/>
                    <a:lstStyle/>
                    <a:p>
                      <a:r>
                        <a:rPr lang="fr-FR" sz="1200" b="1" dirty="0">
                          <a:solidFill>
                            <a:schemeClr val="tx1">
                              <a:lumMod val="25000"/>
                            </a:schemeClr>
                          </a:solidFill>
                          <a:effectLst/>
                          <a:latin typeface="Arial Black" panose="020B0A04020102020204" pitchFamily="34" charset="0"/>
                        </a:rPr>
                        <a:t>Mardi 11 juin</a:t>
                      </a:r>
                      <a:endParaRPr lang="fr-FR" sz="1200" b="1" dirty="0">
                        <a:solidFill>
                          <a:schemeClr val="tx1">
                            <a:lumMod val="25000"/>
                          </a:schemeClr>
                        </a:solidFill>
                        <a:effectLst/>
                        <a:latin typeface="Arial Black" panose="020B0A04020102020204" pitchFamily="34" charset="0"/>
                        <a:ea typeface="Times New Roman" panose="02020603050405020304" pitchFamily="18" charset="0"/>
                      </a:endParaRPr>
                    </a:p>
                  </a:txBody>
                  <a:tcPr marL="42303" marR="42303" marT="0" marB="0" anchor="ctr"/>
                </a:tc>
                <a:tc>
                  <a:txBody>
                    <a:bodyPr/>
                    <a:lstStyle/>
                    <a:p>
                      <a:r>
                        <a:rPr lang="fr-FR" sz="1200" b="1" dirty="0">
                          <a:solidFill>
                            <a:schemeClr val="tx1">
                              <a:lumMod val="25000"/>
                            </a:schemeClr>
                          </a:solidFill>
                          <a:effectLst/>
                          <a:latin typeface="Arial Black" panose="020B0A04020102020204" pitchFamily="34" charset="0"/>
                        </a:rPr>
                        <a:t> </a:t>
                      </a:r>
                      <a:endParaRPr lang="fr-FR" sz="1200" b="1" dirty="0">
                        <a:solidFill>
                          <a:schemeClr val="tx1">
                            <a:lumMod val="25000"/>
                          </a:schemeClr>
                        </a:solidFill>
                        <a:effectLst/>
                        <a:latin typeface="Arial Black" panose="020B0A04020102020204" pitchFamily="34" charset="0"/>
                        <a:ea typeface="Times New Roman" panose="02020603050405020304" pitchFamily="18" charset="0"/>
                      </a:endParaRPr>
                    </a:p>
                  </a:txBody>
                  <a:tcPr marL="42303" marR="42303" marT="0" marB="0" anchor="ctr"/>
                </a:tc>
                <a:extLst>
                  <a:ext uri="{0D108BD9-81ED-4DB2-BD59-A6C34878D82A}">
                    <a16:rowId xmlns:a16="http://schemas.microsoft.com/office/drawing/2014/main" val="1440986245"/>
                  </a:ext>
                </a:extLst>
              </a:tr>
              <a:tr h="246599">
                <a:tc>
                  <a:txBody>
                    <a:bodyPr/>
                    <a:lstStyle/>
                    <a:p>
                      <a:r>
                        <a:rPr lang="fr-FR" sz="1200" dirty="0">
                          <a:solidFill>
                            <a:schemeClr val="bg1"/>
                          </a:solidFill>
                          <a:effectLst/>
                          <a:latin typeface="Arial Black" panose="020B0A04020102020204" pitchFamily="34" charset="0"/>
                        </a:rPr>
                        <a:t>Publication des résultats du mouvement 2024</a:t>
                      </a:r>
                      <a:endParaRPr lang="fr-FR" sz="1200" dirty="0">
                        <a:solidFill>
                          <a:schemeClr val="bg1"/>
                        </a:solidFill>
                        <a:effectLst/>
                        <a:latin typeface="Arial Black" panose="020B0A04020102020204" pitchFamily="34" charset="0"/>
                        <a:ea typeface="Times New Roman" panose="02020603050405020304" pitchFamily="18" charset="0"/>
                      </a:endParaRPr>
                    </a:p>
                  </a:txBody>
                  <a:tcPr marL="42303" marR="42303" marT="0" marB="0" anchor="ctr"/>
                </a:tc>
                <a:tc>
                  <a:txBody>
                    <a:bodyPr/>
                    <a:lstStyle/>
                    <a:p>
                      <a:r>
                        <a:rPr lang="fr-FR" sz="1200" b="1" dirty="0">
                          <a:solidFill>
                            <a:schemeClr val="tx1">
                              <a:lumMod val="25000"/>
                            </a:schemeClr>
                          </a:solidFill>
                          <a:effectLst/>
                          <a:latin typeface="Arial Black" panose="020B0A04020102020204" pitchFamily="34" charset="0"/>
                        </a:rPr>
                        <a:t>À partir du vendredi 14 juin</a:t>
                      </a:r>
                      <a:endParaRPr lang="fr-FR" sz="1200" b="1" dirty="0">
                        <a:solidFill>
                          <a:schemeClr val="tx1">
                            <a:lumMod val="25000"/>
                          </a:schemeClr>
                        </a:solidFill>
                        <a:effectLst/>
                        <a:latin typeface="Arial Black" panose="020B0A04020102020204" pitchFamily="34" charset="0"/>
                        <a:ea typeface="Times New Roman" panose="02020603050405020304" pitchFamily="18" charset="0"/>
                      </a:endParaRPr>
                    </a:p>
                  </a:txBody>
                  <a:tcPr marL="42303" marR="42303" marT="0" marB="0" anchor="ctr"/>
                </a:tc>
                <a:tc>
                  <a:txBody>
                    <a:bodyPr/>
                    <a:lstStyle/>
                    <a:p>
                      <a:r>
                        <a:rPr lang="fr-FR" sz="1200" b="1" dirty="0">
                          <a:solidFill>
                            <a:schemeClr val="tx1">
                              <a:lumMod val="25000"/>
                            </a:schemeClr>
                          </a:solidFill>
                          <a:effectLst/>
                          <a:latin typeface="Arial Black" panose="020B0A04020102020204" pitchFamily="34" charset="0"/>
                        </a:rPr>
                        <a:t> </a:t>
                      </a:r>
                      <a:endParaRPr lang="fr-FR" sz="1200" b="1" dirty="0">
                        <a:solidFill>
                          <a:schemeClr val="tx1">
                            <a:lumMod val="25000"/>
                          </a:schemeClr>
                        </a:solidFill>
                        <a:effectLst/>
                        <a:latin typeface="Arial Black" panose="020B0A04020102020204" pitchFamily="34" charset="0"/>
                        <a:ea typeface="Times New Roman" panose="02020603050405020304" pitchFamily="18" charset="0"/>
                      </a:endParaRPr>
                    </a:p>
                  </a:txBody>
                  <a:tcPr marL="42303" marR="42303" marT="0" marB="0" anchor="ctr"/>
                </a:tc>
                <a:extLst>
                  <a:ext uri="{0D108BD9-81ED-4DB2-BD59-A6C34878D82A}">
                    <a16:rowId xmlns:a16="http://schemas.microsoft.com/office/drawing/2014/main" val="1525704518"/>
                  </a:ext>
                </a:extLst>
              </a:tr>
              <a:tr h="380346">
                <a:tc>
                  <a:txBody>
                    <a:bodyPr/>
                    <a:lstStyle/>
                    <a:p>
                      <a:r>
                        <a:rPr lang="fr-FR" sz="1200" dirty="0">
                          <a:solidFill>
                            <a:schemeClr val="bg1"/>
                          </a:solidFill>
                          <a:effectLst/>
                          <a:latin typeface="Arial Black" panose="020B0A04020102020204" pitchFamily="34" charset="0"/>
                        </a:rPr>
                        <a:t>Date limite des recours </a:t>
                      </a:r>
                      <a:endParaRPr lang="fr-FR" sz="1200" dirty="0">
                        <a:solidFill>
                          <a:schemeClr val="bg1"/>
                        </a:solidFill>
                        <a:effectLst/>
                        <a:latin typeface="Arial Black" panose="020B0A04020102020204" pitchFamily="34" charset="0"/>
                        <a:ea typeface="Times New Roman" panose="02020603050405020304" pitchFamily="18" charset="0"/>
                      </a:endParaRPr>
                    </a:p>
                  </a:txBody>
                  <a:tcPr marL="42303" marR="42303" marT="0" marB="0" anchor="ctr"/>
                </a:tc>
                <a:tc>
                  <a:txBody>
                    <a:bodyPr/>
                    <a:lstStyle/>
                    <a:p>
                      <a:r>
                        <a:rPr lang="fr-FR" sz="1200" b="1" dirty="0">
                          <a:solidFill>
                            <a:schemeClr val="tx1">
                              <a:lumMod val="25000"/>
                            </a:schemeClr>
                          </a:solidFill>
                          <a:effectLst/>
                          <a:latin typeface="Arial Black" panose="020B0A04020102020204" pitchFamily="34" charset="0"/>
                        </a:rPr>
                        <a:t>Lundi 24 juin</a:t>
                      </a:r>
                      <a:endParaRPr lang="fr-FR" sz="1200" b="1" dirty="0">
                        <a:solidFill>
                          <a:schemeClr val="tx1">
                            <a:lumMod val="25000"/>
                          </a:schemeClr>
                        </a:solidFill>
                        <a:effectLst/>
                        <a:latin typeface="Arial Black" panose="020B0A04020102020204" pitchFamily="34" charset="0"/>
                        <a:ea typeface="Times New Roman" panose="02020603050405020304" pitchFamily="18" charset="0"/>
                      </a:endParaRPr>
                    </a:p>
                  </a:txBody>
                  <a:tcPr marL="42303" marR="42303" marT="0" marB="0" anchor="ctr"/>
                </a:tc>
                <a:tc>
                  <a:txBody>
                    <a:bodyPr/>
                    <a:lstStyle/>
                    <a:p>
                      <a:r>
                        <a:rPr lang="fr-FR" sz="1200" b="1" dirty="0">
                          <a:solidFill>
                            <a:schemeClr val="tx1">
                              <a:lumMod val="25000"/>
                            </a:schemeClr>
                          </a:solidFill>
                          <a:effectLst/>
                          <a:latin typeface="Arial Black" panose="020B0A04020102020204" pitchFamily="34" charset="0"/>
                        </a:rPr>
                        <a:t> </a:t>
                      </a:r>
                      <a:endParaRPr lang="fr-FR" sz="1200" b="1" dirty="0">
                        <a:solidFill>
                          <a:schemeClr val="tx1">
                            <a:lumMod val="25000"/>
                          </a:schemeClr>
                        </a:solidFill>
                        <a:effectLst/>
                        <a:latin typeface="Arial Black" panose="020B0A04020102020204" pitchFamily="34" charset="0"/>
                        <a:ea typeface="Times New Roman" panose="02020603050405020304" pitchFamily="18" charset="0"/>
                      </a:endParaRPr>
                    </a:p>
                  </a:txBody>
                  <a:tcPr marL="42303" marR="42303" marT="0" marB="0" anchor="ctr"/>
                </a:tc>
                <a:extLst>
                  <a:ext uri="{0D108BD9-81ED-4DB2-BD59-A6C34878D82A}">
                    <a16:rowId xmlns:a16="http://schemas.microsoft.com/office/drawing/2014/main" val="483283584"/>
                  </a:ext>
                </a:extLst>
              </a:tr>
            </a:tbl>
          </a:graphicData>
        </a:graphic>
      </p:graphicFrame>
      <p:sp>
        <p:nvSpPr>
          <p:cNvPr id="5" name="Rectangle 1">
            <a:extLst>
              <a:ext uri="{FF2B5EF4-FFF2-40B4-BE49-F238E27FC236}">
                <a16:creationId xmlns:a16="http://schemas.microsoft.com/office/drawing/2014/main" id="{97B98B6B-87B5-42DB-A7ED-2ECF481B2019}"/>
              </a:ext>
            </a:extLst>
          </p:cNvPr>
          <p:cNvSpPr>
            <a:spLocks noChangeArrowheads="1"/>
          </p:cNvSpPr>
          <p:nvPr/>
        </p:nvSpPr>
        <p:spPr bwMode="auto">
          <a:xfrm>
            <a:off x="-6805063" y="-48399"/>
            <a:ext cx="2381183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2E74B5"/>
                </a:solidFill>
                <a:effectLst/>
                <a:latin typeface="Arial Black" panose="020B0A04020102020204" pitchFamily="34" charset="0"/>
                <a:ea typeface="Times New Roman" panose="02020603050405020304" pitchFamily="18" charset="0"/>
              </a:rPr>
              <a:t>CALENDRIER DES OPERATIONS ANNEE 2024</a:t>
            </a:r>
            <a:endParaRPr kumimoji="0" lang="fr-FR" altLang="fr-FR"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6387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703323-A4D6-48A8-8586-EDE440FD927A}"/>
              </a:ext>
            </a:extLst>
          </p:cNvPr>
          <p:cNvSpPr>
            <a:spLocks noGrp="1"/>
          </p:cNvSpPr>
          <p:nvPr>
            <p:ph type="title"/>
          </p:nvPr>
        </p:nvSpPr>
        <p:spPr>
          <a:xfrm>
            <a:off x="121024" y="161366"/>
            <a:ext cx="9152977" cy="833716"/>
          </a:xfrm>
        </p:spPr>
        <p:txBody>
          <a:bodyPr>
            <a:normAutofit/>
          </a:bodyPr>
          <a:lstStyle/>
          <a:p>
            <a:r>
              <a:rPr lang="fr-FR" dirty="0">
                <a:solidFill>
                  <a:schemeClr val="tx1">
                    <a:lumMod val="25000"/>
                  </a:schemeClr>
                </a:solidFill>
              </a:rPr>
              <a:t>Participants - Vœux</a:t>
            </a:r>
          </a:p>
        </p:txBody>
      </p:sp>
      <p:sp>
        <p:nvSpPr>
          <p:cNvPr id="3" name="Espace réservé du contenu 2">
            <a:extLst>
              <a:ext uri="{FF2B5EF4-FFF2-40B4-BE49-F238E27FC236}">
                <a16:creationId xmlns:a16="http://schemas.microsoft.com/office/drawing/2014/main" id="{AFBFA7E4-742C-4EEA-972D-64564DED96F6}"/>
              </a:ext>
            </a:extLst>
          </p:cNvPr>
          <p:cNvSpPr>
            <a:spLocks noGrp="1"/>
          </p:cNvSpPr>
          <p:nvPr>
            <p:ph idx="1"/>
          </p:nvPr>
        </p:nvSpPr>
        <p:spPr>
          <a:xfrm>
            <a:off x="121024" y="779929"/>
            <a:ext cx="10640761" cy="6078071"/>
          </a:xfrm>
        </p:spPr>
        <p:txBody>
          <a:bodyPr>
            <a:noAutofit/>
          </a:bodyPr>
          <a:lstStyle/>
          <a:p>
            <a:pPr marL="0" indent="0">
              <a:lnSpc>
                <a:spcPct val="120000"/>
              </a:lnSpc>
              <a:spcBef>
                <a:spcPts val="0"/>
              </a:spcBef>
              <a:spcAft>
                <a:spcPts val="800"/>
              </a:spcAft>
              <a:buNone/>
            </a:pPr>
            <a:endParaRPr lang="fr-FR" sz="2000" b="1" u="sng"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spcAft>
                <a:spcPts val="800"/>
              </a:spcAft>
              <a:buNone/>
            </a:pPr>
            <a:r>
              <a:rPr lang="fr-FR" sz="2000" b="1" u="sng" dirty="0">
                <a:solidFill>
                  <a:srgbClr val="002060"/>
                </a:solidFill>
                <a:effectLst/>
                <a:latin typeface="Arial" panose="020B0604020202020204" pitchFamily="34" charset="0"/>
                <a:ea typeface="Calibri" panose="020F0502020204030204" pitchFamily="34" charset="0"/>
                <a:cs typeface="Arial" panose="020B0604020202020204" pitchFamily="34" charset="0"/>
              </a:rPr>
              <a:t>Les participants :</a:t>
            </a:r>
            <a:endParaRPr lang="fr-FR" sz="2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lvl="0">
              <a:lnSpc>
                <a:spcPct val="120000"/>
              </a:lnSpc>
              <a:spcBef>
                <a:spcPts val="0"/>
              </a:spcBef>
              <a:buFont typeface="Wingdings" panose="05000000000000000000" pitchFamily="2" charset="2"/>
              <a:buChar char="§"/>
            </a:pPr>
            <a:r>
              <a:rPr lang="fr-FR"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Participants obligatoires : enseignants sans affectation au 1</a:t>
            </a:r>
            <a:r>
              <a:rPr lang="fr-FR" sz="2000" baseline="30000" dirty="0">
                <a:solidFill>
                  <a:srgbClr val="002060"/>
                </a:solidFill>
                <a:effectLst/>
                <a:latin typeface="Arial" panose="020B0604020202020204" pitchFamily="34" charset="0"/>
                <a:ea typeface="Calibri" panose="020F0502020204030204" pitchFamily="34" charset="0"/>
                <a:cs typeface="Arial" panose="020B0604020202020204" pitchFamily="34" charset="0"/>
              </a:rPr>
              <a:t>er</a:t>
            </a:r>
            <a:r>
              <a:rPr lang="fr-FR"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 septembre 2024. </a:t>
            </a:r>
          </a:p>
          <a:p>
            <a:pPr lvl="0">
              <a:lnSpc>
                <a:spcPct val="120000"/>
              </a:lnSpc>
              <a:spcBef>
                <a:spcPts val="0"/>
              </a:spcBef>
              <a:spcAft>
                <a:spcPts val="800"/>
              </a:spcAft>
              <a:buFont typeface="Wingdings" panose="05000000000000000000" pitchFamily="2" charset="2"/>
              <a:buChar char="§"/>
            </a:pPr>
            <a:r>
              <a:rPr lang="fr-FR"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Participants non obligatoires : enseignants affectés à TPD.</a:t>
            </a:r>
          </a:p>
          <a:p>
            <a:pPr marL="0" indent="0">
              <a:lnSpc>
                <a:spcPct val="120000"/>
              </a:lnSpc>
              <a:spcBef>
                <a:spcPts val="0"/>
              </a:spcBef>
              <a:spcAft>
                <a:spcPts val="800"/>
              </a:spcAft>
              <a:buNone/>
            </a:pPr>
            <a:r>
              <a:rPr lang="fr-FR" sz="2000" b="1" u="sng" dirty="0">
                <a:solidFill>
                  <a:srgbClr val="002060"/>
                </a:solidFill>
                <a:effectLst/>
                <a:latin typeface="Arial" panose="020B0604020202020204" pitchFamily="34" charset="0"/>
                <a:ea typeface="Calibri" panose="020F0502020204030204" pitchFamily="34" charset="0"/>
                <a:cs typeface="Arial" panose="020B0604020202020204" pitchFamily="34" charset="0"/>
              </a:rPr>
              <a:t>Les vœux :</a:t>
            </a:r>
            <a:endParaRPr lang="fr-FR" sz="2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spcAft>
                <a:spcPts val="800"/>
              </a:spcAft>
              <a:buNone/>
            </a:pPr>
            <a:r>
              <a:rPr lang="fr-FR"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2 types de vœux : </a:t>
            </a:r>
            <a:r>
              <a:rPr lang="fr-FR"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vœu sur poste</a:t>
            </a:r>
            <a:r>
              <a:rPr lang="fr-FR"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 (= vœu simple) et </a:t>
            </a:r>
            <a:r>
              <a:rPr lang="fr-FR"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vœu groupe</a:t>
            </a:r>
            <a:r>
              <a:rPr lang="fr-FR"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p>
            <a:pPr>
              <a:lnSpc>
                <a:spcPct val="120000"/>
              </a:lnSpc>
              <a:spcBef>
                <a:spcPts val="0"/>
              </a:spcBef>
              <a:spcAft>
                <a:spcPts val="800"/>
              </a:spcAft>
              <a:buFont typeface="Wingdings" panose="05000000000000000000" pitchFamily="2" charset="2"/>
              <a:buChar char="§"/>
            </a:pPr>
            <a:r>
              <a:rPr lang="fr-FR" sz="2000" u="sng" dirty="0">
                <a:solidFill>
                  <a:srgbClr val="002060"/>
                </a:solidFill>
                <a:effectLst/>
                <a:latin typeface="Arial" panose="020B0604020202020204" pitchFamily="34" charset="0"/>
                <a:ea typeface="Calibri" panose="020F0502020204030204" pitchFamily="34" charset="0"/>
                <a:cs typeface="Arial" panose="020B0604020202020204" pitchFamily="34" charset="0"/>
              </a:rPr>
              <a:t>Vœu sur poste</a:t>
            </a:r>
            <a:r>
              <a:rPr lang="fr-FR"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fr-FR"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 vœu portant sur un poste particulier dans une école précise.</a:t>
            </a:r>
          </a:p>
          <a:p>
            <a:pPr>
              <a:lnSpc>
                <a:spcPct val="120000"/>
              </a:lnSpc>
              <a:spcBef>
                <a:spcPts val="0"/>
              </a:spcBef>
              <a:spcAft>
                <a:spcPts val="800"/>
              </a:spcAft>
              <a:buFont typeface="Wingdings" panose="05000000000000000000" pitchFamily="2" charset="2"/>
              <a:buChar char="§"/>
            </a:pPr>
            <a:r>
              <a:rPr lang="fr-FR" sz="2000" u="sng" dirty="0">
                <a:solidFill>
                  <a:srgbClr val="002060"/>
                </a:solidFill>
                <a:effectLst/>
                <a:latin typeface="Arial" panose="020B0604020202020204" pitchFamily="34" charset="0"/>
                <a:ea typeface="Calibri" panose="020F0502020204030204" pitchFamily="34" charset="0"/>
                <a:cs typeface="Arial" panose="020B0604020202020204" pitchFamily="34" charset="0"/>
              </a:rPr>
              <a:t>Vœux groupes</a:t>
            </a:r>
            <a:r>
              <a:rPr lang="fr-FR"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fr-FR"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 vœux situés dans une zone (7 communes, 43 secteurs de collège, 13 ZID) constitués d’une nature de support identique ou différentes.</a:t>
            </a:r>
          </a:p>
          <a:p>
            <a:pPr marL="0" indent="0">
              <a:lnSpc>
                <a:spcPct val="120000"/>
              </a:lnSpc>
              <a:spcBef>
                <a:spcPts val="0"/>
              </a:spcBef>
              <a:spcAft>
                <a:spcPts val="800"/>
              </a:spcAft>
              <a:buNone/>
            </a:pPr>
            <a:r>
              <a:rPr lang="fr-FR"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	Exemple : Vœu groupe 1 : commune de Bayonne, nature de support </a:t>
            </a:r>
            <a:r>
              <a:rPr lang="fr-FR" sz="20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ecma</a:t>
            </a:r>
            <a:r>
              <a:rPr lang="fr-FR"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ecel</a:t>
            </a:r>
            <a:r>
              <a:rPr lang="fr-FR"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0" indent="0">
              <a:lnSpc>
                <a:spcPct val="120000"/>
              </a:lnSpc>
              <a:spcBef>
                <a:spcPts val="0"/>
              </a:spcBef>
              <a:spcAft>
                <a:spcPts val="800"/>
              </a:spcAft>
              <a:buNone/>
            </a:pPr>
            <a:endParaRPr lang="fr-FR" sz="1200" dirty="0">
              <a:solidFill>
                <a:schemeClr val="tx1">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670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0B54D6-1B50-4A07-89C1-BF78AD3F2A7D}"/>
              </a:ext>
            </a:extLst>
          </p:cNvPr>
          <p:cNvSpPr>
            <a:spLocks noGrp="1"/>
          </p:cNvSpPr>
          <p:nvPr>
            <p:ph type="title"/>
          </p:nvPr>
        </p:nvSpPr>
        <p:spPr>
          <a:xfrm>
            <a:off x="188259" y="147919"/>
            <a:ext cx="9085743" cy="739588"/>
          </a:xfrm>
        </p:spPr>
        <p:txBody>
          <a:bodyPr/>
          <a:lstStyle/>
          <a:p>
            <a:r>
              <a:rPr lang="fr-FR" dirty="0">
                <a:solidFill>
                  <a:srgbClr val="002060"/>
                </a:solidFill>
                <a:effectLst>
                  <a:outerShdw blurRad="38100" dist="38100" dir="2700000" algn="tl">
                    <a:srgbClr val="000000">
                      <a:alpha val="43137"/>
                    </a:srgbClr>
                  </a:outerShdw>
                </a:effectLst>
              </a:rPr>
              <a:t>Procédure</a:t>
            </a:r>
          </a:p>
        </p:txBody>
      </p:sp>
      <p:sp>
        <p:nvSpPr>
          <p:cNvPr id="3" name="Espace réservé du contenu 2">
            <a:extLst>
              <a:ext uri="{FF2B5EF4-FFF2-40B4-BE49-F238E27FC236}">
                <a16:creationId xmlns:a16="http://schemas.microsoft.com/office/drawing/2014/main" id="{7D088B78-57AE-4370-982F-1DCB59148965}"/>
              </a:ext>
            </a:extLst>
          </p:cNvPr>
          <p:cNvSpPr>
            <a:spLocks noGrp="1"/>
          </p:cNvSpPr>
          <p:nvPr>
            <p:ph idx="1"/>
          </p:nvPr>
        </p:nvSpPr>
        <p:spPr>
          <a:xfrm>
            <a:off x="188259" y="887506"/>
            <a:ext cx="9085743" cy="5970494"/>
          </a:xfrm>
        </p:spPr>
        <p:txBody>
          <a:bodyPr>
            <a:noAutofit/>
          </a:bodyPr>
          <a:lstStyle/>
          <a:p>
            <a:pPr marL="0" indent="0">
              <a:lnSpc>
                <a:spcPct val="120000"/>
              </a:lnSpc>
              <a:spcBef>
                <a:spcPts val="0"/>
              </a:spcBef>
              <a:spcAft>
                <a:spcPts val="800"/>
              </a:spcAft>
              <a:buNone/>
            </a:pPr>
            <a:r>
              <a:rPr lang="fr-FR" b="1" u="sng" dirty="0">
                <a:solidFill>
                  <a:srgbClr val="002060"/>
                </a:solidFill>
                <a:latin typeface="Arial" panose="020B0604020202020204" pitchFamily="34" charset="0"/>
                <a:ea typeface="Calibri" panose="020F0502020204030204" pitchFamily="34" charset="0"/>
                <a:cs typeface="Arial" panose="020B0604020202020204" pitchFamily="34" charset="0"/>
              </a:rPr>
              <a:t>La procédure :</a:t>
            </a:r>
            <a:endParaRPr lang="fr-FR"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spcAft>
                <a:spcPts val="800"/>
              </a:spcAft>
              <a:buFont typeface="Wingdings" panose="05000000000000000000" pitchFamily="2" charset="2"/>
              <a:buChar char="§"/>
            </a:pPr>
            <a:r>
              <a:rPr lang="fr-FR" u="sng" dirty="0">
                <a:solidFill>
                  <a:srgbClr val="002060"/>
                </a:solidFill>
                <a:latin typeface="Arial" panose="020B0604020202020204" pitchFamily="34" charset="0"/>
                <a:ea typeface="Calibri" panose="020F0502020204030204" pitchFamily="34" charset="0"/>
                <a:cs typeface="Arial" panose="020B0604020202020204" pitchFamily="34" charset="0"/>
              </a:rPr>
              <a:t>Participants non obligatoires</a:t>
            </a:r>
            <a:r>
              <a:rPr lang="fr-FR" dirty="0">
                <a:solidFill>
                  <a:srgbClr val="002060"/>
                </a:solidFill>
                <a:latin typeface="Arial" panose="020B0604020202020204" pitchFamily="34" charset="0"/>
                <a:ea typeface="Calibri" panose="020F0502020204030204" pitchFamily="34" charset="0"/>
                <a:cs typeface="Arial" panose="020B0604020202020204" pitchFamily="34" charset="0"/>
              </a:rPr>
              <a:t> : ont la possibilité de saisir </a:t>
            </a:r>
            <a:r>
              <a:rPr lang="fr-FR" b="1" dirty="0">
                <a:solidFill>
                  <a:srgbClr val="002060"/>
                </a:solidFill>
                <a:latin typeface="Arial" panose="020B0604020202020204" pitchFamily="34" charset="0"/>
                <a:ea typeface="Calibri" panose="020F0502020204030204" pitchFamily="34" charset="0"/>
                <a:cs typeface="Arial" panose="020B0604020202020204" pitchFamily="34" charset="0"/>
              </a:rPr>
              <a:t>35 vœux maxi</a:t>
            </a:r>
            <a:r>
              <a:rPr lang="fr-FR" dirty="0">
                <a:solidFill>
                  <a:srgbClr val="002060"/>
                </a:solidFill>
                <a:latin typeface="Arial" panose="020B0604020202020204" pitchFamily="34" charset="0"/>
                <a:ea typeface="Calibri" panose="020F0502020204030204" pitchFamily="34" charset="0"/>
                <a:cs typeface="Arial" panose="020B0604020202020204" pitchFamily="34" charset="0"/>
              </a:rPr>
              <a:t> (vœux simples et vœux groupes).</a:t>
            </a:r>
          </a:p>
          <a:p>
            <a:pPr>
              <a:lnSpc>
                <a:spcPct val="120000"/>
              </a:lnSpc>
              <a:spcBef>
                <a:spcPts val="0"/>
              </a:spcBef>
              <a:spcAft>
                <a:spcPts val="800"/>
              </a:spcAft>
              <a:buFont typeface="Wingdings" panose="05000000000000000000" pitchFamily="2" charset="2"/>
              <a:buChar char="§"/>
            </a:pPr>
            <a:r>
              <a:rPr lang="fr-FR" u="sng" dirty="0">
                <a:solidFill>
                  <a:srgbClr val="002060"/>
                </a:solidFill>
                <a:latin typeface="Arial" panose="020B0604020202020204" pitchFamily="34" charset="0"/>
                <a:ea typeface="Calibri" panose="020F0502020204030204" pitchFamily="34" charset="0"/>
                <a:cs typeface="Arial" panose="020B0604020202020204" pitchFamily="34" charset="0"/>
              </a:rPr>
              <a:t>Participants obligatoires</a:t>
            </a:r>
            <a:r>
              <a:rPr lang="fr-FR" dirty="0">
                <a:solidFill>
                  <a:srgbClr val="002060"/>
                </a:solidFill>
                <a:latin typeface="Arial" panose="020B0604020202020204" pitchFamily="34" charset="0"/>
                <a:ea typeface="Calibri" panose="020F0502020204030204" pitchFamily="34" charset="0"/>
                <a:cs typeface="Arial" panose="020B0604020202020204" pitchFamily="34" charset="0"/>
              </a:rPr>
              <a:t> : ont la possibilité de saisir </a:t>
            </a:r>
            <a:r>
              <a:rPr lang="fr-FR" b="1" dirty="0">
                <a:solidFill>
                  <a:srgbClr val="002060"/>
                </a:solidFill>
                <a:latin typeface="Arial" panose="020B0604020202020204" pitchFamily="34" charset="0"/>
                <a:ea typeface="Calibri" panose="020F0502020204030204" pitchFamily="34" charset="0"/>
                <a:cs typeface="Arial" panose="020B0604020202020204" pitchFamily="34" charset="0"/>
              </a:rPr>
              <a:t>35 vœux maxi</a:t>
            </a:r>
            <a:r>
              <a:rPr lang="fr-FR" dirty="0">
                <a:solidFill>
                  <a:srgbClr val="002060"/>
                </a:solidFill>
                <a:latin typeface="Arial" panose="020B0604020202020204" pitchFamily="34" charset="0"/>
                <a:ea typeface="Calibri" panose="020F0502020204030204" pitchFamily="34" charset="0"/>
                <a:cs typeface="Arial" panose="020B0604020202020204" pitchFamily="34" charset="0"/>
              </a:rPr>
              <a:t> (vœux simples et/ou vœux groupes) </a:t>
            </a:r>
            <a:r>
              <a:rPr lang="fr-FR" b="1" dirty="0">
                <a:solidFill>
                  <a:srgbClr val="002060"/>
                </a:solidFill>
                <a:latin typeface="Arial" panose="020B0604020202020204" pitchFamily="34" charset="0"/>
                <a:ea typeface="Calibri" panose="020F0502020204030204" pitchFamily="34" charset="0"/>
                <a:cs typeface="Arial" panose="020B0604020202020204" pitchFamily="34" charset="0"/>
              </a:rPr>
              <a:t>dont 5 vœux MOB </a:t>
            </a:r>
            <a:r>
              <a:rPr lang="fr-FR" dirty="0">
                <a:solidFill>
                  <a:srgbClr val="002060"/>
                </a:solidFill>
                <a:latin typeface="Arial" panose="020B0604020202020204" pitchFamily="34" charset="0"/>
                <a:ea typeface="Calibri" panose="020F0502020204030204" pitchFamily="34" charset="0"/>
                <a:cs typeface="Arial" panose="020B0604020202020204" pitchFamily="34" charset="0"/>
              </a:rPr>
              <a:t>(= vœux « mobilité obligatoire »  </a:t>
            </a:r>
            <a:r>
              <a:rPr lang="fr-FR" dirty="0">
                <a:solidFill>
                  <a:srgbClr val="00206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fr-FR" dirty="0">
                <a:solidFill>
                  <a:srgbClr val="002060"/>
                </a:solidFill>
                <a:latin typeface="Arial" panose="020B0604020202020204" pitchFamily="34" charset="0"/>
                <a:ea typeface="Calibri" panose="020F0502020204030204" pitchFamily="34" charset="0"/>
                <a:cs typeface="Arial" panose="020B0604020202020204" pitchFamily="34" charset="0"/>
              </a:rPr>
              <a:t> 13 ZID).</a:t>
            </a:r>
          </a:p>
          <a:p>
            <a:pPr marL="0" indent="0">
              <a:lnSpc>
                <a:spcPct val="120000"/>
              </a:lnSpc>
              <a:spcBef>
                <a:spcPts val="0"/>
              </a:spcBef>
              <a:spcAft>
                <a:spcPts val="800"/>
              </a:spcAft>
              <a:buNone/>
            </a:pPr>
            <a:r>
              <a:rPr lang="fr-FR" dirty="0">
                <a:solidFill>
                  <a:srgbClr val="002060"/>
                </a:solidFill>
                <a:latin typeface="Arial" panose="020B0604020202020204" pitchFamily="34" charset="0"/>
                <a:ea typeface="Calibri" panose="020F0502020204030204" pitchFamily="34" charset="0"/>
                <a:cs typeface="Arial" panose="020B0604020202020204" pitchFamily="34" charset="0"/>
              </a:rPr>
              <a:t>Si un participant obligatoire n’obtient pas un vœu saisi, il obtiendra un vœu « hors vœux ».</a:t>
            </a:r>
          </a:p>
          <a:p>
            <a:pPr marL="0" indent="0">
              <a:lnSpc>
                <a:spcPct val="120000"/>
              </a:lnSpc>
              <a:spcBef>
                <a:spcPts val="0"/>
              </a:spcBef>
              <a:spcAft>
                <a:spcPts val="800"/>
              </a:spcAft>
              <a:buNone/>
            </a:pPr>
            <a:r>
              <a:rPr lang="fr-FR" b="1" dirty="0">
                <a:solidFill>
                  <a:srgbClr val="002060"/>
                </a:solidFill>
                <a:latin typeface="Arial" panose="020B0604020202020204" pitchFamily="34" charset="0"/>
                <a:ea typeface="Calibri" panose="020F0502020204030204" pitchFamily="34" charset="0"/>
                <a:cs typeface="Arial" panose="020B0604020202020204" pitchFamily="34" charset="0"/>
              </a:rPr>
              <a:t>ATTENTION </a:t>
            </a:r>
            <a:r>
              <a:rPr lang="fr-FR" dirty="0">
                <a:solidFill>
                  <a:srgbClr val="002060"/>
                </a:solidFill>
                <a:latin typeface="Arial" panose="020B0604020202020204" pitchFamily="34" charset="0"/>
                <a:ea typeface="Calibri" panose="020F0502020204030204" pitchFamily="34" charset="0"/>
                <a:cs typeface="Arial" panose="020B0604020202020204" pitchFamily="34" charset="0"/>
              </a:rPr>
              <a:t>: si un participant obligatoire ne saisit pas </a:t>
            </a:r>
            <a:r>
              <a:rPr lang="fr-FR" u="sng" dirty="0">
                <a:solidFill>
                  <a:srgbClr val="002060"/>
                </a:solidFill>
                <a:latin typeface="Arial" panose="020B0604020202020204" pitchFamily="34" charset="0"/>
                <a:ea typeface="Calibri" panose="020F0502020204030204" pitchFamily="34" charset="0"/>
                <a:cs typeface="Arial" panose="020B0604020202020204" pitchFamily="34" charset="0"/>
              </a:rPr>
              <a:t>5 MOB</a:t>
            </a:r>
            <a:r>
              <a:rPr lang="fr-FR" dirty="0">
                <a:solidFill>
                  <a:srgbClr val="002060"/>
                </a:solidFill>
                <a:latin typeface="Arial" panose="020B0604020202020204" pitchFamily="34" charset="0"/>
                <a:ea typeface="Calibri" panose="020F0502020204030204" pitchFamily="34" charset="0"/>
                <a:cs typeface="Arial" panose="020B0604020202020204" pitchFamily="34" charset="0"/>
              </a:rPr>
              <a:t>, son affectation sera traitée en phase « hors vœux ». Il sera affecté à titre définitif</a:t>
            </a:r>
            <a:endParaRPr lang="fr-FR" b="1" u="sng"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spcAft>
                <a:spcPts val="800"/>
              </a:spcAft>
              <a:buNone/>
            </a:pPr>
            <a:r>
              <a:rPr lang="fr-FR" b="1" u="sng" dirty="0">
                <a:solidFill>
                  <a:srgbClr val="002060"/>
                </a:solidFill>
                <a:latin typeface="Arial" panose="020B0604020202020204" pitchFamily="34" charset="0"/>
                <a:ea typeface="Calibri" panose="020F0502020204030204" pitchFamily="34" charset="0"/>
                <a:cs typeface="Arial" panose="020B0604020202020204" pitchFamily="34" charset="0"/>
              </a:rPr>
              <a:t>L’ordre d’examen des vœux par l’algorithme :</a:t>
            </a:r>
            <a:endParaRPr lang="fr-FR"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0" lvl="0">
              <a:lnSpc>
                <a:spcPct val="120000"/>
              </a:lnSpc>
              <a:spcBef>
                <a:spcPts val="0"/>
              </a:spcBef>
              <a:buFont typeface="+mj-lt"/>
              <a:buAutoNum type="arabicPeriod"/>
            </a:pPr>
            <a:r>
              <a:rPr lang="fr-FR" dirty="0">
                <a:solidFill>
                  <a:srgbClr val="002060"/>
                </a:solidFill>
                <a:latin typeface="Arial" panose="020B0604020202020204" pitchFamily="34" charset="0"/>
                <a:ea typeface="Calibri" panose="020F0502020204030204" pitchFamily="34" charset="0"/>
                <a:cs typeface="Arial" panose="020B0604020202020204" pitchFamily="34" charset="0"/>
              </a:rPr>
              <a:t>Priorité croissante</a:t>
            </a:r>
          </a:p>
          <a:p>
            <a:pPr marL="0" lvl="0">
              <a:lnSpc>
                <a:spcPct val="120000"/>
              </a:lnSpc>
              <a:spcBef>
                <a:spcPts val="0"/>
              </a:spcBef>
              <a:buFont typeface="+mj-lt"/>
              <a:buAutoNum type="arabicPeriod"/>
            </a:pPr>
            <a:r>
              <a:rPr lang="fr-FR" dirty="0">
                <a:solidFill>
                  <a:srgbClr val="002060"/>
                </a:solidFill>
                <a:latin typeface="Arial" panose="020B0604020202020204" pitchFamily="34" charset="0"/>
                <a:ea typeface="Calibri" panose="020F0502020204030204" pitchFamily="34" charset="0"/>
                <a:cs typeface="Arial" panose="020B0604020202020204" pitchFamily="34" charset="0"/>
              </a:rPr>
              <a:t>Barème décroissant</a:t>
            </a:r>
          </a:p>
          <a:p>
            <a:pPr marL="0" lvl="0">
              <a:lnSpc>
                <a:spcPct val="120000"/>
              </a:lnSpc>
              <a:spcBef>
                <a:spcPts val="0"/>
              </a:spcBef>
              <a:buFont typeface="+mj-lt"/>
              <a:buAutoNum type="arabicPeriod"/>
            </a:pPr>
            <a:r>
              <a:rPr lang="fr-FR" dirty="0">
                <a:solidFill>
                  <a:srgbClr val="002060"/>
                </a:solidFill>
                <a:latin typeface="Arial" panose="020B0604020202020204" pitchFamily="34" charset="0"/>
                <a:ea typeface="Calibri" panose="020F0502020204030204" pitchFamily="34" charset="0"/>
                <a:cs typeface="Arial" panose="020B0604020202020204" pitchFamily="34" charset="0"/>
              </a:rPr>
              <a:t>Rang du vœu croissant</a:t>
            </a:r>
          </a:p>
          <a:p>
            <a:pPr marL="0" lvl="0">
              <a:lnSpc>
                <a:spcPct val="120000"/>
              </a:lnSpc>
              <a:spcBef>
                <a:spcPts val="0"/>
              </a:spcBef>
              <a:buFont typeface="+mj-lt"/>
              <a:buAutoNum type="arabicPeriod"/>
            </a:pPr>
            <a:r>
              <a:rPr lang="fr-FR" dirty="0">
                <a:solidFill>
                  <a:srgbClr val="002060"/>
                </a:solidFill>
                <a:latin typeface="Arial" panose="020B0604020202020204" pitchFamily="34" charset="0"/>
                <a:ea typeface="Calibri" panose="020F0502020204030204" pitchFamily="34" charset="0"/>
                <a:cs typeface="Arial" panose="020B0604020202020204" pitchFamily="34" charset="0"/>
              </a:rPr>
              <a:t>Sous rang de vœu croissant</a:t>
            </a:r>
          </a:p>
          <a:p>
            <a:pPr marL="0" lvl="0">
              <a:lnSpc>
                <a:spcPct val="120000"/>
              </a:lnSpc>
              <a:spcBef>
                <a:spcPts val="0"/>
              </a:spcBef>
              <a:spcAft>
                <a:spcPts val="800"/>
              </a:spcAft>
              <a:buFont typeface="+mj-lt"/>
              <a:buAutoNum type="arabicPeriod"/>
            </a:pPr>
            <a:r>
              <a:rPr lang="fr-FR" dirty="0">
                <a:solidFill>
                  <a:srgbClr val="002060"/>
                </a:solidFill>
                <a:latin typeface="Arial" panose="020B0604020202020204" pitchFamily="34" charset="0"/>
                <a:ea typeface="Calibri" panose="020F0502020204030204" pitchFamily="34" charset="0"/>
                <a:cs typeface="Arial" panose="020B0604020202020204" pitchFamily="34" charset="0"/>
              </a:rPr>
              <a:t>Discriminant décroissant</a:t>
            </a:r>
          </a:p>
          <a:p>
            <a:pPr marL="0" indent="0">
              <a:lnSpc>
                <a:spcPct val="120000"/>
              </a:lnSpc>
              <a:spcBef>
                <a:spcPts val="0"/>
              </a:spcBef>
              <a:spcAft>
                <a:spcPts val="800"/>
              </a:spcAft>
              <a:buNone/>
            </a:pPr>
            <a:endParaRPr lang="fr-FR" sz="1200" dirty="0"/>
          </a:p>
        </p:txBody>
      </p:sp>
    </p:spTree>
    <p:extLst>
      <p:ext uri="{BB962C8B-B14F-4D97-AF65-F5344CB8AC3E}">
        <p14:creationId xmlns:p14="http://schemas.microsoft.com/office/powerpoint/2010/main" val="1208425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8BDFE3-171B-4181-AED2-F4EC07FD4E63}"/>
              </a:ext>
            </a:extLst>
          </p:cNvPr>
          <p:cNvSpPr>
            <a:spLocks noGrp="1"/>
          </p:cNvSpPr>
          <p:nvPr>
            <p:ph type="title"/>
          </p:nvPr>
        </p:nvSpPr>
        <p:spPr>
          <a:xfrm>
            <a:off x="322729" y="147918"/>
            <a:ext cx="8951273" cy="874058"/>
          </a:xfrm>
        </p:spPr>
        <p:txBody>
          <a:bodyPr/>
          <a:lstStyle/>
          <a:p>
            <a:r>
              <a:rPr lang="fr-FR" dirty="0"/>
              <a:t>Les postes</a:t>
            </a:r>
          </a:p>
        </p:txBody>
      </p:sp>
      <p:sp>
        <p:nvSpPr>
          <p:cNvPr id="3" name="Espace réservé du contenu 2">
            <a:extLst>
              <a:ext uri="{FF2B5EF4-FFF2-40B4-BE49-F238E27FC236}">
                <a16:creationId xmlns:a16="http://schemas.microsoft.com/office/drawing/2014/main" id="{457CF87E-8B0C-4998-88FB-9A81E3E44643}"/>
              </a:ext>
            </a:extLst>
          </p:cNvPr>
          <p:cNvSpPr>
            <a:spLocks noGrp="1"/>
          </p:cNvSpPr>
          <p:nvPr>
            <p:ph idx="1"/>
          </p:nvPr>
        </p:nvSpPr>
        <p:spPr>
          <a:xfrm>
            <a:off x="322729" y="1021977"/>
            <a:ext cx="8951273" cy="5019386"/>
          </a:xfrm>
        </p:spPr>
        <p:txBody>
          <a:bodyPr>
            <a:normAutofit/>
          </a:bodyPr>
          <a:lstStyle/>
          <a:p>
            <a:r>
              <a:rPr lang="fr-FR" sz="2000" dirty="0">
                <a:solidFill>
                  <a:srgbClr val="002060"/>
                </a:solidFill>
              </a:rPr>
              <a:t>Postes sans spécialités : sans titre , titulaire </a:t>
            </a:r>
            <a:r>
              <a:rPr lang="fr-FR" sz="2000" dirty="0" err="1">
                <a:solidFill>
                  <a:srgbClr val="002060"/>
                </a:solidFill>
              </a:rPr>
              <a:t>remplacant</a:t>
            </a:r>
            <a:r>
              <a:rPr lang="fr-FR" sz="2000" dirty="0">
                <a:solidFill>
                  <a:srgbClr val="002060"/>
                </a:solidFill>
              </a:rPr>
              <a:t>, ,,,,</a:t>
            </a:r>
          </a:p>
          <a:p>
            <a:r>
              <a:rPr lang="fr-FR" sz="2000" dirty="0">
                <a:solidFill>
                  <a:srgbClr val="002060"/>
                </a:solidFill>
              </a:rPr>
              <a:t>Postes à exigences particulières : titre requis </a:t>
            </a:r>
            <a:r>
              <a:rPr lang="fr-FR" sz="2000" dirty="0">
                <a:solidFill>
                  <a:srgbClr val="002060"/>
                </a:solidFill>
                <a:sym typeface="Wingdings" panose="05000000000000000000" pitchFamily="2" charset="2"/>
              </a:rPr>
              <a:t> postes « basque » , « occitan », « école inclusive », « directeur d’école ayant une décharge &lt; 50% », </a:t>
            </a:r>
            <a:r>
              <a:rPr lang="fr-FR" sz="2000" dirty="0" err="1">
                <a:solidFill>
                  <a:srgbClr val="002060"/>
                </a:solidFill>
                <a:sym typeface="Wingdings" panose="05000000000000000000" pitchFamily="2" charset="2"/>
              </a:rPr>
              <a:t>etc</a:t>
            </a:r>
            <a:r>
              <a:rPr lang="fr-FR" sz="2000" dirty="0">
                <a:solidFill>
                  <a:srgbClr val="002060"/>
                </a:solidFill>
                <a:sym typeface="Wingdings" panose="05000000000000000000" pitchFamily="2" charset="2"/>
              </a:rPr>
              <a:t>,…..</a:t>
            </a:r>
          </a:p>
          <a:p>
            <a:r>
              <a:rPr lang="fr-FR" sz="2000" dirty="0">
                <a:solidFill>
                  <a:srgbClr val="002060"/>
                </a:solidFill>
                <a:sym typeface="Wingdings" panose="05000000000000000000" pitchFamily="2" charset="2"/>
              </a:rPr>
              <a:t>Postes à profil : hors mouvement  appels à candidatures lancés (</a:t>
            </a:r>
            <a:r>
              <a:rPr lang="fr-FR" sz="2000" dirty="0" err="1">
                <a:solidFill>
                  <a:srgbClr val="002060"/>
                </a:solidFill>
                <a:sym typeface="Wingdings" panose="05000000000000000000" pitchFamily="2" charset="2"/>
              </a:rPr>
              <a:t>cf</a:t>
            </a:r>
            <a:r>
              <a:rPr lang="fr-FR" sz="2000" dirty="0">
                <a:solidFill>
                  <a:srgbClr val="002060"/>
                </a:solidFill>
                <a:sym typeface="Wingdings" panose="05000000000000000000" pitchFamily="2" charset="2"/>
              </a:rPr>
              <a:t> site internet DSDEN 64).</a:t>
            </a:r>
          </a:p>
          <a:p>
            <a:pPr marL="0" indent="0">
              <a:buNone/>
            </a:pPr>
            <a:r>
              <a:rPr lang="fr-FR" sz="2000" dirty="0">
                <a:solidFill>
                  <a:srgbClr val="002060"/>
                </a:solidFill>
                <a:sym typeface="Wingdings" panose="05000000000000000000" pitchFamily="2" charset="2"/>
              </a:rPr>
              <a:t> - Directions d’écoles ayant une décharge &gt; 50% : commission générique     vivier des directeurs</a:t>
            </a:r>
          </a:p>
          <a:p>
            <a:pPr marL="0" indent="0">
              <a:buNone/>
            </a:pPr>
            <a:r>
              <a:rPr lang="fr-FR" sz="2000" dirty="0">
                <a:solidFill>
                  <a:srgbClr val="002060"/>
                </a:solidFill>
                <a:sym typeface="Wingdings" panose="05000000000000000000" pitchFamily="2" charset="2"/>
              </a:rPr>
              <a:t> - Directions d’écoles ayant une décharge totale : commissions spécifiques</a:t>
            </a:r>
          </a:p>
          <a:p>
            <a:pPr marL="0" indent="0">
              <a:buNone/>
            </a:pPr>
            <a:r>
              <a:rPr lang="fr-FR" sz="2000" dirty="0">
                <a:solidFill>
                  <a:srgbClr val="002060"/>
                </a:solidFill>
                <a:sym typeface="Wingdings" panose="05000000000000000000" pitchFamily="2" charset="2"/>
              </a:rPr>
              <a:t> - Conseillers pédagogiques, etc….</a:t>
            </a:r>
          </a:p>
          <a:p>
            <a:pPr marL="0" indent="0">
              <a:buNone/>
            </a:pPr>
            <a:r>
              <a:rPr lang="fr-FR" sz="2000" b="1" u="sng" dirty="0">
                <a:solidFill>
                  <a:srgbClr val="002060"/>
                </a:solidFill>
                <a:sym typeface="Wingdings" panose="05000000000000000000" pitchFamily="2" charset="2"/>
              </a:rPr>
              <a:t>Important </a:t>
            </a:r>
            <a:r>
              <a:rPr lang="fr-FR" sz="2000" dirty="0">
                <a:solidFill>
                  <a:srgbClr val="002060"/>
                </a:solidFill>
                <a:sym typeface="Wingdings" panose="05000000000000000000" pitchFamily="2" charset="2"/>
              </a:rPr>
              <a:t>: un enseignant qui obtient un poste à commission ne peut pas participer au mouvement,</a:t>
            </a:r>
            <a:endParaRPr lang="fr-FR" sz="2000" dirty="0">
              <a:solidFill>
                <a:srgbClr val="002060"/>
              </a:solidFill>
            </a:endParaRPr>
          </a:p>
        </p:txBody>
      </p:sp>
    </p:spTree>
    <p:extLst>
      <p:ext uri="{BB962C8B-B14F-4D97-AF65-F5344CB8AC3E}">
        <p14:creationId xmlns:p14="http://schemas.microsoft.com/office/powerpoint/2010/main" val="25688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E4E14-C3E0-41F2-8242-8B1172EBF93B}"/>
              </a:ext>
            </a:extLst>
          </p:cNvPr>
          <p:cNvSpPr>
            <a:spLocks noGrp="1"/>
          </p:cNvSpPr>
          <p:nvPr>
            <p:ph type="title"/>
          </p:nvPr>
        </p:nvSpPr>
        <p:spPr>
          <a:xfrm>
            <a:off x="201706" y="188259"/>
            <a:ext cx="9072296" cy="1035423"/>
          </a:xfrm>
        </p:spPr>
        <p:txBody>
          <a:bodyPr/>
          <a:lstStyle/>
          <a:p>
            <a:r>
              <a:rPr lang="fr-FR" dirty="0">
                <a:solidFill>
                  <a:srgbClr val="002060"/>
                </a:solidFill>
              </a:rPr>
              <a:t>Liste des regroupements de supports</a:t>
            </a:r>
          </a:p>
        </p:txBody>
      </p:sp>
      <p:sp>
        <p:nvSpPr>
          <p:cNvPr id="3" name="Espace réservé du contenu 2">
            <a:extLst>
              <a:ext uri="{FF2B5EF4-FFF2-40B4-BE49-F238E27FC236}">
                <a16:creationId xmlns:a16="http://schemas.microsoft.com/office/drawing/2014/main" id="{698AB16D-0328-4917-8AFB-EF7F01199EA5}"/>
              </a:ext>
            </a:extLst>
          </p:cNvPr>
          <p:cNvSpPr>
            <a:spLocks noGrp="1"/>
          </p:cNvSpPr>
          <p:nvPr>
            <p:ph idx="1"/>
          </p:nvPr>
        </p:nvSpPr>
        <p:spPr>
          <a:xfrm>
            <a:off x="201706" y="914400"/>
            <a:ext cx="11152094" cy="5661211"/>
          </a:xfrm>
        </p:spPr>
        <p:txBody>
          <a:bodyPr>
            <a:noAutofit/>
          </a:bodyPr>
          <a:lstStyle/>
          <a:p>
            <a:pPr marL="0" indent="0">
              <a:lnSpc>
                <a:spcPct val="120000"/>
              </a:lnSpc>
              <a:spcBef>
                <a:spcPts val="0"/>
              </a:spcBef>
              <a:buNone/>
            </a:pPr>
            <a:r>
              <a:rPr lang="fr-FR" dirty="0">
                <a:solidFill>
                  <a:srgbClr val="002060"/>
                </a:solidFill>
                <a:latin typeface="Arial Black" panose="020B0A04020102020204" pitchFamily="34" charset="0"/>
                <a:sym typeface="Wingdings 3" panose="05040102010807070707" pitchFamily="18" charset="2"/>
              </a:rPr>
              <a:t> </a:t>
            </a:r>
            <a:r>
              <a:rPr lang="fr-FR" dirty="0">
                <a:solidFill>
                  <a:srgbClr val="002060"/>
                </a:solidFill>
                <a:latin typeface="Arial Black" panose="020B0A04020102020204" pitchFamily="34" charset="0"/>
              </a:rPr>
              <a:t>Direction 2 à 8 classes (y compris en REP)							</a:t>
            </a:r>
          </a:p>
          <a:p>
            <a:pPr marL="0" indent="0">
              <a:lnSpc>
                <a:spcPct val="120000"/>
              </a:lnSpc>
              <a:spcBef>
                <a:spcPts val="0"/>
              </a:spcBef>
              <a:buNone/>
            </a:pPr>
            <a:r>
              <a:rPr lang="fr-FR" dirty="0">
                <a:solidFill>
                  <a:srgbClr val="002060"/>
                </a:solidFill>
                <a:latin typeface="Arial Black" panose="020B0A04020102020204" pitchFamily="34" charset="0"/>
                <a:sym typeface="Wingdings 3" panose="05040102010807070707" pitchFamily="18" charset="2"/>
              </a:rPr>
              <a:t> </a:t>
            </a:r>
            <a:r>
              <a:rPr lang="fr-FR" dirty="0">
                <a:solidFill>
                  <a:srgbClr val="002060"/>
                </a:solidFill>
                <a:latin typeface="Arial Black" panose="020B0A04020102020204" pitchFamily="34" charset="0"/>
              </a:rPr>
              <a:t>Postes sans spécialité « enseignement français » </a:t>
            </a:r>
          </a:p>
          <a:p>
            <a:pPr marL="720725" indent="-96838">
              <a:lnSpc>
                <a:spcPct val="120000"/>
              </a:lnSpc>
              <a:spcBef>
                <a:spcPts val="0"/>
              </a:spcBef>
            </a:pPr>
            <a:r>
              <a:rPr lang="fr-FR" dirty="0">
                <a:solidFill>
                  <a:srgbClr val="002060"/>
                </a:solidFill>
              </a:rPr>
              <a:t>- </a:t>
            </a:r>
            <a:r>
              <a:rPr lang="fr-FR" dirty="0" err="1">
                <a:solidFill>
                  <a:srgbClr val="002060"/>
                </a:solidFill>
              </a:rPr>
              <a:t>Ecel</a:t>
            </a:r>
            <a:r>
              <a:rPr lang="fr-FR" dirty="0">
                <a:solidFill>
                  <a:srgbClr val="002060"/>
                </a:solidFill>
              </a:rPr>
              <a:t> G0000 </a:t>
            </a:r>
          </a:p>
          <a:p>
            <a:pPr marL="720725" indent="-96838">
              <a:lnSpc>
                <a:spcPct val="120000"/>
              </a:lnSpc>
              <a:spcBef>
                <a:spcPts val="0"/>
              </a:spcBef>
            </a:pPr>
            <a:r>
              <a:rPr lang="fr-FR" dirty="0">
                <a:solidFill>
                  <a:srgbClr val="002060"/>
                </a:solidFill>
              </a:rPr>
              <a:t>- </a:t>
            </a:r>
            <a:r>
              <a:rPr lang="fr-FR" dirty="0" err="1">
                <a:solidFill>
                  <a:srgbClr val="002060"/>
                </a:solidFill>
              </a:rPr>
              <a:t>Ecma</a:t>
            </a:r>
            <a:r>
              <a:rPr lang="fr-FR" dirty="0">
                <a:solidFill>
                  <a:srgbClr val="002060"/>
                </a:solidFill>
              </a:rPr>
              <a:t> G0000 </a:t>
            </a:r>
          </a:p>
          <a:p>
            <a:pPr marL="720725" indent="-96838">
              <a:lnSpc>
                <a:spcPct val="120000"/>
              </a:lnSpc>
              <a:spcBef>
                <a:spcPts val="0"/>
              </a:spcBef>
            </a:pPr>
            <a:r>
              <a:rPr lang="fr-FR" dirty="0">
                <a:solidFill>
                  <a:srgbClr val="002060"/>
                </a:solidFill>
              </a:rPr>
              <a:t>- UPS G0107 </a:t>
            </a:r>
          </a:p>
          <a:p>
            <a:pPr marL="720725" indent="-96838">
              <a:lnSpc>
                <a:spcPct val="120000"/>
              </a:lnSpc>
              <a:spcBef>
                <a:spcPts val="0"/>
              </a:spcBef>
            </a:pPr>
            <a:r>
              <a:rPr lang="fr-FR" dirty="0">
                <a:solidFill>
                  <a:srgbClr val="002060"/>
                </a:solidFill>
              </a:rPr>
              <a:t>- Français Bilingue G0196 </a:t>
            </a:r>
          </a:p>
          <a:p>
            <a:pPr marL="720725" indent="-96838">
              <a:lnSpc>
                <a:spcPct val="120000"/>
              </a:lnSpc>
              <a:spcBef>
                <a:spcPts val="0"/>
              </a:spcBef>
            </a:pPr>
            <a:r>
              <a:rPr lang="fr-FR" dirty="0">
                <a:solidFill>
                  <a:srgbClr val="002060"/>
                </a:solidFill>
              </a:rPr>
              <a:t>- Titulaire de secteur G0000 </a:t>
            </a:r>
          </a:p>
          <a:p>
            <a:pPr marL="720725" indent="-96838">
              <a:lnSpc>
                <a:spcPct val="120000"/>
              </a:lnSpc>
              <a:spcBef>
                <a:spcPts val="0"/>
              </a:spcBef>
            </a:pPr>
            <a:r>
              <a:rPr lang="fr-FR" dirty="0">
                <a:solidFill>
                  <a:srgbClr val="002060"/>
                </a:solidFill>
              </a:rPr>
              <a:t>- Titulaire de secteur G0106 </a:t>
            </a:r>
          </a:p>
          <a:p>
            <a:pPr marL="720725" indent="-96838">
              <a:lnSpc>
                <a:spcPct val="120000"/>
              </a:lnSpc>
              <a:spcBef>
                <a:spcPts val="0"/>
              </a:spcBef>
            </a:pPr>
            <a:r>
              <a:rPr lang="fr-FR" dirty="0">
                <a:solidFill>
                  <a:srgbClr val="002060"/>
                </a:solidFill>
              </a:rPr>
              <a:t>- Titulaire de secteur G0107 </a:t>
            </a:r>
          </a:p>
          <a:p>
            <a:pPr marL="0" indent="0">
              <a:lnSpc>
                <a:spcPct val="120000"/>
              </a:lnSpc>
              <a:spcBef>
                <a:spcPts val="0"/>
              </a:spcBef>
              <a:buNone/>
            </a:pPr>
            <a:r>
              <a:rPr lang="fr-FR" dirty="0">
                <a:solidFill>
                  <a:srgbClr val="002060"/>
                </a:solidFill>
                <a:latin typeface="Arial Black" panose="020B0A04020102020204" pitchFamily="34" charset="0"/>
                <a:sym typeface="Wingdings 3" panose="05040102010807070707" pitchFamily="18" charset="2"/>
              </a:rPr>
              <a:t> </a:t>
            </a:r>
            <a:r>
              <a:rPr lang="fr-FR" dirty="0">
                <a:solidFill>
                  <a:srgbClr val="002060"/>
                </a:solidFill>
                <a:latin typeface="Arial Black" panose="020B0A04020102020204" pitchFamily="34" charset="0"/>
              </a:rPr>
              <a:t>Postes « basque » </a:t>
            </a:r>
          </a:p>
          <a:p>
            <a:pPr marL="720725" indent="-96838">
              <a:lnSpc>
                <a:spcPct val="120000"/>
              </a:lnSpc>
              <a:spcBef>
                <a:spcPts val="0"/>
              </a:spcBef>
            </a:pPr>
            <a:r>
              <a:rPr lang="fr-FR" dirty="0">
                <a:solidFill>
                  <a:srgbClr val="002060"/>
                </a:solidFill>
              </a:rPr>
              <a:t>- </a:t>
            </a:r>
            <a:r>
              <a:rPr lang="fr-FR" dirty="0" err="1">
                <a:solidFill>
                  <a:srgbClr val="002060"/>
                </a:solidFill>
              </a:rPr>
              <a:t>Ecel</a:t>
            </a:r>
            <a:r>
              <a:rPr lang="fr-FR" dirty="0">
                <a:solidFill>
                  <a:srgbClr val="002060"/>
                </a:solidFill>
              </a:rPr>
              <a:t> G0440 </a:t>
            </a:r>
          </a:p>
          <a:p>
            <a:pPr marL="720725" indent="-96838">
              <a:lnSpc>
                <a:spcPct val="120000"/>
              </a:lnSpc>
              <a:spcBef>
                <a:spcPts val="0"/>
              </a:spcBef>
            </a:pPr>
            <a:r>
              <a:rPr lang="fr-FR" dirty="0">
                <a:solidFill>
                  <a:srgbClr val="002060"/>
                </a:solidFill>
              </a:rPr>
              <a:t>- </a:t>
            </a:r>
            <a:r>
              <a:rPr lang="fr-FR" dirty="0" err="1">
                <a:solidFill>
                  <a:srgbClr val="002060"/>
                </a:solidFill>
              </a:rPr>
              <a:t>Ecma</a:t>
            </a:r>
            <a:r>
              <a:rPr lang="fr-FR" dirty="0">
                <a:solidFill>
                  <a:srgbClr val="002060"/>
                </a:solidFill>
              </a:rPr>
              <a:t> G0440 </a:t>
            </a:r>
          </a:p>
          <a:p>
            <a:pPr marL="720725" indent="-96838">
              <a:lnSpc>
                <a:spcPct val="120000"/>
              </a:lnSpc>
              <a:spcBef>
                <a:spcPts val="0"/>
              </a:spcBef>
            </a:pPr>
            <a:r>
              <a:rPr lang="fr-FR" dirty="0">
                <a:solidFill>
                  <a:srgbClr val="002060"/>
                </a:solidFill>
              </a:rPr>
              <a:t>- Titulaire de secteur G0440 </a:t>
            </a:r>
          </a:p>
          <a:p>
            <a:pPr marL="720725" indent="-96838">
              <a:lnSpc>
                <a:spcPct val="120000"/>
              </a:lnSpc>
              <a:spcBef>
                <a:spcPts val="0"/>
              </a:spcBef>
            </a:pPr>
            <a:r>
              <a:rPr lang="fr-FR" dirty="0">
                <a:solidFill>
                  <a:srgbClr val="002060"/>
                </a:solidFill>
              </a:rPr>
              <a:t>- Titulaire remplaçant G0440 </a:t>
            </a:r>
          </a:p>
          <a:p>
            <a:pPr marL="720725" indent="-96838">
              <a:lnSpc>
                <a:spcPct val="120000"/>
              </a:lnSpc>
              <a:spcBef>
                <a:spcPts val="0"/>
              </a:spcBef>
            </a:pPr>
            <a:r>
              <a:rPr lang="fr-FR" dirty="0">
                <a:solidFill>
                  <a:srgbClr val="002060"/>
                </a:solidFill>
              </a:rPr>
              <a:t>- </a:t>
            </a:r>
            <a:r>
              <a:rPr lang="fr-FR" dirty="0" err="1">
                <a:solidFill>
                  <a:srgbClr val="002060"/>
                </a:solidFill>
              </a:rPr>
              <a:t>Itin</a:t>
            </a:r>
            <a:r>
              <a:rPr lang="fr-FR" dirty="0">
                <a:solidFill>
                  <a:srgbClr val="002060"/>
                </a:solidFill>
              </a:rPr>
              <a:t> G0440 </a:t>
            </a:r>
          </a:p>
          <a:p>
            <a:pPr marL="0" indent="0">
              <a:lnSpc>
                <a:spcPct val="120000"/>
              </a:lnSpc>
              <a:spcBef>
                <a:spcPts val="0"/>
              </a:spcBef>
              <a:buNone/>
            </a:pPr>
            <a:endParaRPr lang="fr-FR" sz="1200" dirty="0">
              <a:solidFill>
                <a:srgbClr val="002060"/>
              </a:solidFill>
            </a:endParaRPr>
          </a:p>
        </p:txBody>
      </p:sp>
    </p:spTree>
    <p:extLst>
      <p:ext uri="{BB962C8B-B14F-4D97-AF65-F5344CB8AC3E}">
        <p14:creationId xmlns:p14="http://schemas.microsoft.com/office/powerpoint/2010/main" val="8394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AB6A4F1-81F4-44A9-8327-8672B9A37954}"/>
              </a:ext>
            </a:extLst>
          </p:cNvPr>
          <p:cNvSpPr>
            <a:spLocks noGrp="1"/>
          </p:cNvSpPr>
          <p:nvPr>
            <p:ph type="title"/>
          </p:nvPr>
        </p:nvSpPr>
        <p:spPr>
          <a:xfrm>
            <a:off x="363071" y="363071"/>
            <a:ext cx="8910931" cy="672353"/>
          </a:xfrm>
        </p:spPr>
        <p:txBody>
          <a:bodyPr/>
          <a:lstStyle/>
          <a:p>
            <a:r>
              <a:rPr lang="fr-FR" dirty="0">
                <a:solidFill>
                  <a:srgbClr val="002060"/>
                </a:solidFill>
              </a:rPr>
              <a:t>Suite des regroupements de supports</a:t>
            </a:r>
          </a:p>
        </p:txBody>
      </p:sp>
      <p:sp>
        <p:nvSpPr>
          <p:cNvPr id="3" name="Espace réservé du contenu 2">
            <a:extLst>
              <a:ext uri="{FF2B5EF4-FFF2-40B4-BE49-F238E27FC236}">
                <a16:creationId xmlns:a16="http://schemas.microsoft.com/office/drawing/2014/main" id="{AF2A5744-69F3-4DCB-B0B2-FC82A6555412}"/>
              </a:ext>
            </a:extLst>
          </p:cNvPr>
          <p:cNvSpPr>
            <a:spLocks noGrp="1"/>
          </p:cNvSpPr>
          <p:nvPr>
            <p:ph idx="1"/>
          </p:nvPr>
        </p:nvSpPr>
        <p:spPr>
          <a:xfrm>
            <a:off x="484094" y="1237129"/>
            <a:ext cx="8789908" cy="5069542"/>
          </a:xfrm>
        </p:spPr>
        <p:txBody>
          <a:bodyPr>
            <a:normAutofit/>
          </a:bodyPr>
          <a:lstStyle/>
          <a:p>
            <a:pPr marL="0" indent="0">
              <a:lnSpc>
                <a:spcPct val="120000"/>
              </a:lnSpc>
              <a:spcBef>
                <a:spcPts val="0"/>
              </a:spcBef>
              <a:buNone/>
            </a:pPr>
            <a:endParaRPr lang="fr-FR" dirty="0">
              <a:solidFill>
                <a:srgbClr val="002060"/>
              </a:solidFill>
              <a:latin typeface="Arial Black" panose="020B0A04020102020204" pitchFamily="34" charset="0"/>
              <a:sym typeface="Wingdings 3" panose="05040102010807070707" pitchFamily="18" charset="2"/>
            </a:endParaRPr>
          </a:p>
          <a:p>
            <a:pPr marL="0" indent="0">
              <a:lnSpc>
                <a:spcPct val="120000"/>
              </a:lnSpc>
              <a:spcBef>
                <a:spcPts val="0"/>
              </a:spcBef>
              <a:buNone/>
            </a:pPr>
            <a:r>
              <a:rPr lang="fr-FR" dirty="0">
                <a:solidFill>
                  <a:srgbClr val="002060"/>
                </a:solidFill>
                <a:latin typeface="Arial Black" panose="020B0A04020102020204" pitchFamily="34" charset="0"/>
                <a:sym typeface="Wingdings 3" panose="05040102010807070707" pitchFamily="18" charset="2"/>
              </a:rPr>
              <a:t>	   </a:t>
            </a:r>
            <a:r>
              <a:rPr lang="fr-FR" dirty="0">
                <a:solidFill>
                  <a:srgbClr val="002060"/>
                </a:solidFill>
              </a:rPr>
              <a:t>- </a:t>
            </a:r>
            <a:r>
              <a:rPr lang="fr-FR" dirty="0" err="1">
                <a:solidFill>
                  <a:srgbClr val="002060"/>
                </a:solidFill>
              </a:rPr>
              <a:t>Ecel</a:t>
            </a:r>
            <a:r>
              <a:rPr lang="fr-FR" dirty="0">
                <a:solidFill>
                  <a:srgbClr val="002060"/>
                </a:solidFill>
              </a:rPr>
              <a:t> G0491 </a:t>
            </a:r>
          </a:p>
          <a:p>
            <a:pPr marL="720725" indent="-96838">
              <a:lnSpc>
                <a:spcPct val="120000"/>
              </a:lnSpc>
              <a:spcBef>
                <a:spcPts val="0"/>
              </a:spcBef>
            </a:pPr>
            <a:r>
              <a:rPr lang="fr-FR" dirty="0">
                <a:solidFill>
                  <a:srgbClr val="002060"/>
                </a:solidFill>
              </a:rPr>
              <a:t>- </a:t>
            </a:r>
            <a:r>
              <a:rPr lang="fr-FR" dirty="0" err="1">
                <a:solidFill>
                  <a:srgbClr val="002060"/>
                </a:solidFill>
              </a:rPr>
              <a:t>Ecma</a:t>
            </a:r>
            <a:r>
              <a:rPr lang="fr-FR" dirty="0">
                <a:solidFill>
                  <a:srgbClr val="002060"/>
                </a:solidFill>
              </a:rPr>
              <a:t> G0491 </a:t>
            </a:r>
          </a:p>
          <a:p>
            <a:pPr marL="720725" indent="-96838">
              <a:lnSpc>
                <a:spcPct val="120000"/>
              </a:lnSpc>
              <a:spcBef>
                <a:spcPts val="0"/>
              </a:spcBef>
            </a:pPr>
            <a:r>
              <a:rPr lang="fr-FR" dirty="0">
                <a:solidFill>
                  <a:srgbClr val="002060"/>
                </a:solidFill>
              </a:rPr>
              <a:t>- Titulaire de secteur G0491 </a:t>
            </a:r>
          </a:p>
          <a:p>
            <a:pPr marL="720725" indent="-96838">
              <a:lnSpc>
                <a:spcPct val="120000"/>
              </a:lnSpc>
              <a:spcBef>
                <a:spcPts val="0"/>
              </a:spcBef>
            </a:pPr>
            <a:r>
              <a:rPr lang="fr-FR" dirty="0">
                <a:solidFill>
                  <a:srgbClr val="002060"/>
                </a:solidFill>
              </a:rPr>
              <a:t>- Titulaire remplaçant G0491 </a:t>
            </a:r>
          </a:p>
          <a:p>
            <a:pPr marL="720725" indent="-96838">
              <a:lnSpc>
                <a:spcPct val="120000"/>
              </a:lnSpc>
              <a:spcBef>
                <a:spcPts val="0"/>
              </a:spcBef>
            </a:pPr>
            <a:r>
              <a:rPr lang="fr-FR" dirty="0">
                <a:solidFill>
                  <a:srgbClr val="002060"/>
                </a:solidFill>
              </a:rPr>
              <a:t>- </a:t>
            </a:r>
            <a:r>
              <a:rPr lang="fr-FR" dirty="0" err="1">
                <a:solidFill>
                  <a:srgbClr val="002060"/>
                </a:solidFill>
              </a:rPr>
              <a:t>Itin</a:t>
            </a:r>
            <a:r>
              <a:rPr lang="fr-FR" dirty="0">
                <a:solidFill>
                  <a:srgbClr val="002060"/>
                </a:solidFill>
              </a:rPr>
              <a:t> G0491 </a:t>
            </a:r>
          </a:p>
          <a:p>
            <a:pPr marL="0" indent="0">
              <a:lnSpc>
                <a:spcPct val="120000"/>
              </a:lnSpc>
              <a:spcBef>
                <a:spcPts val="0"/>
              </a:spcBef>
              <a:buNone/>
            </a:pPr>
            <a:r>
              <a:rPr lang="fr-FR" dirty="0">
                <a:solidFill>
                  <a:srgbClr val="002060"/>
                </a:solidFill>
                <a:latin typeface="Arial Black" panose="020B0A04020102020204" pitchFamily="34" charset="0"/>
                <a:sym typeface="Wingdings 3" panose="05040102010807070707" pitchFamily="18" charset="2"/>
              </a:rPr>
              <a:t> </a:t>
            </a:r>
            <a:r>
              <a:rPr lang="fr-FR" dirty="0">
                <a:solidFill>
                  <a:srgbClr val="002060"/>
                </a:solidFill>
                <a:latin typeface="Arial Black" panose="020B0A04020102020204" pitchFamily="34" charset="0"/>
              </a:rPr>
              <a:t>Postes « titulaire remplaçant sans spécialité » </a:t>
            </a:r>
          </a:p>
          <a:p>
            <a:pPr marL="0" indent="0">
              <a:lnSpc>
                <a:spcPct val="120000"/>
              </a:lnSpc>
              <a:spcBef>
                <a:spcPts val="0"/>
              </a:spcBef>
              <a:buNone/>
            </a:pPr>
            <a:r>
              <a:rPr lang="fr-FR" dirty="0">
                <a:solidFill>
                  <a:srgbClr val="002060"/>
                </a:solidFill>
                <a:latin typeface="Arial Black" panose="020B0A04020102020204" pitchFamily="34" charset="0"/>
                <a:sym typeface="Wingdings 3" panose="05040102010807070707" pitchFamily="18" charset="2"/>
              </a:rPr>
              <a:t> </a:t>
            </a:r>
            <a:r>
              <a:rPr lang="fr-FR" dirty="0">
                <a:solidFill>
                  <a:srgbClr val="002060"/>
                </a:solidFill>
                <a:latin typeface="Arial Black" panose="020B0A04020102020204" pitchFamily="34" charset="0"/>
              </a:rPr>
              <a:t>Postes « école inclusive » </a:t>
            </a:r>
          </a:p>
          <a:p>
            <a:pPr marL="720725" indent="-96838">
              <a:lnSpc>
                <a:spcPct val="120000"/>
              </a:lnSpc>
              <a:spcBef>
                <a:spcPts val="0"/>
              </a:spcBef>
            </a:pPr>
            <a:r>
              <a:rPr lang="fr-FR" dirty="0">
                <a:solidFill>
                  <a:srgbClr val="002060"/>
                </a:solidFill>
              </a:rPr>
              <a:t>- </a:t>
            </a:r>
            <a:r>
              <a:rPr lang="fr-FR" dirty="0" err="1">
                <a:solidFill>
                  <a:srgbClr val="002060"/>
                </a:solidFill>
              </a:rPr>
              <a:t>Rased</a:t>
            </a:r>
            <a:r>
              <a:rPr lang="fr-FR" dirty="0">
                <a:solidFill>
                  <a:srgbClr val="002060"/>
                </a:solidFill>
              </a:rPr>
              <a:t> </a:t>
            </a:r>
          </a:p>
          <a:p>
            <a:pPr marL="720725" indent="-96838">
              <a:lnSpc>
                <a:spcPct val="120000"/>
              </a:lnSpc>
              <a:spcBef>
                <a:spcPts val="0"/>
              </a:spcBef>
            </a:pPr>
            <a:r>
              <a:rPr lang="fr-FR" dirty="0">
                <a:solidFill>
                  <a:srgbClr val="002060"/>
                </a:solidFill>
              </a:rPr>
              <a:t>- Ulis école </a:t>
            </a:r>
          </a:p>
          <a:p>
            <a:pPr marL="720725" indent="-96838">
              <a:lnSpc>
                <a:spcPct val="120000"/>
              </a:lnSpc>
              <a:spcBef>
                <a:spcPts val="0"/>
              </a:spcBef>
            </a:pPr>
            <a:r>
              <a:rPr lang="fr-FR" dirty="0">
                <a:solidFill>
                  <a:srgbClr val="002060"/>
                </a:solidFill>
              </a:rPr>
              <a:t>- UEE : </a:t>
            </a:r>
            <a:r>
              <a:rPr lang="fr-FR" dirty="0" err="1">
                <a:solidFill>
                  <a:srgbClr val="002060"/>
                </a:solidFill>
              </a:rPr>
              <a:t>Itep</a:t>
            </a:r>
            <a:r>
              <a:rPr lang="fr-FR" dirty="0">
                <a:solidFill>
                  <a:srgbClr val="002060"/>
                </a:solidFill>
              </a:rPr>
              <a:t> </a:t>
            </a:r>
          </a:p>
          <a:p>
            <a:pPr marL="720725" indent="-96838">
              <a:lnSpc>
                <a:spcPct val="120000"/>
              </a:lnSpc>
              <a:spcBef>
                <a:spcPts val="0"/>
              </a:spcBef>
            </a:pPr>
            <a:r>
              <a:rPr lang="fr-FR" dirty="0">
                <a:solidFill>
                  <a:srgbClr val="002060"/>
                </a:solidFill>
              </a:rPr>
              <a:t>- SEGPA </a:t>
            </a:r>
          </a:p>
          <a:p>
            <a:pPr marL="720725" indent="-96838">
              <a:lnSpc>
                <a:spcPct val="120000"/>
              </a:lnSpc>
              <a:spcBef>
                <a:spcPts val="0"/>
              </a:spcBef>
            </a:pPr>
            <a:r>
              <a:rPr lang="fr-FR" dirty="0">
                <a:solidFill>
                  <a:srgbClr val="002060"/>
                </a:solidFill>
              </a:rPr>
              <a:t>- Titulaire de secteur ASH </a:t>
            </a:r>
          </a:p>
          <a:p>
            <a:pPr marL="720725" indent="-96838">
              <a:lnSpc>
                <a:spcPct val="120000"/>
              </a:lnSpc>
              <a:spcBef>
                <a:spcPts val="0"/>
              </a:spcBef>
            </a:pPr>
            <a:r>
              <a:rPr lang="fr-FR" dirty="0">
                <a:solidFill>
                  <a:srgbClr val="002060"/>
                </a:solidFill>
              </a:rPr>
              <a:t>- Titulaire de secteur </a:t>
            </a:r>
            <a:r>
              <a:rPr lang="fr-FR" dirty="0" err="1">
                <a:solidFill>
                  <a:srgbClr val="002060"/>
                </a:solidFill>
              </a:rPr>
              <a:t>Rased</a:t>
            </a:r>
            <a:endParaRPr lang="fr-FR" dirty="0"/>
          </a:p>
        </p:txBody>
      </p:sp>
    </p:spTree>
    <p:extLst>
      <p:ext uri="{BB962C8B-B14F-4D97-AF65-F5344CB8AC3E}">
        <p14:creationId xmlns:p14="http://schemas.microsoft.com/office/powerpoint/2010/main" val="1159626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BE1D48-07B9-4800-8FA1-8B06FB947D5C}"/>
              </a:ext>
            </a:extLst>
          </p:cNvPr>
          <p:cNvSpPr>
            <a:spLocks noGrp="1"/>
          </p:cNvSpPr>
          <p:nvPr>
            <p:ph type="title"/>
          </p:nvPr>
        </p:nvSpPr>
        <p:spPr>
          <a:xfrm>
            <a:off x="416859" y="309282"/>
            <a:ext cx="8857143" cy="1021977"/>
          </a:xfrm>
        </p:spPr>
        <p:txBody>
          <a:bodyPr/>
          <a:lstStyle/>
          <a:p>
            <a:r>
              <a:rPr lang="fr-FR" dirty="0">
                <a:solidFill>
                  <a:srgbClr val="002060"/>
                </a:solidFill>
              </a:rPr>
              <a:t>Carte des secteurs de collèges 2024</a:t>
            </a:r>
          </a:p>
        </p:txBody>
      </p:sp>
      <p:pic>
        <p:nvPicPr>
          <p:cNvPr id="4" name="Espace réservé du contenu 4">
            <a:extLst>
              <a:ext uri="{FF2B5EF4-FFF2-40B4-BE49-F238E27FC236}">
                <a16:creationId xmlns:a16="http://schemas.microsoft.com/office/drawing/2014/main" id="{CCC50261-0A21-4A4F-BEA3-FAECA50594C4}"/>
              </a:ext>
            </a:extLst>
          </p:cNvPr>
          <p:cNvPicPr>
            <a:picLocks noGrp="1" noChangeAspect="1"/>
          </p:cNvPicPr>
          <p:nvPr>
            <p:ph idx="1"/>
          </p:nvPr>
        </p:nvPicPr>
        <p:blipFill>
          <a:blip r:embed="rId2"/>
          <a:stretch>
            <a:fillRect/>
          </a:stretch>
        </p:blipFill>
        <p:spPr>
          <a:xfrm>
            <a:off x="255493" y="1008529"/>
            <a:ext cx="11519647" cy="5540189"/>
          </a:xfrm>
        </p:spPr>
      </p:pic>
    </p:spTree>
    <p:extLst>
      <p:ext uri="{BB962C8B-B14F-4D97-AF65-F5344CB8AC3E}">
        <p14:creationId xmlns:p14="http://schemas.microsoft.com/office/powerpoint/2010/main" val="408632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te">
  <a:themeElements>
    <a:clrScheme name="Personnalisé 1">
      <a:dk1>
        <a:srgbClr val="ACCBF9"/>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1376</TotalTime>
  <Words>1102</Words>
  <Application>Microsoft Office PowerPoint</Application>
  <PresentationFormat>Grand écran</PresentationFormat>
  <Paragraphs>136</Paragraphs>
  <Slides>16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Arial</vt:lpstr>
      <vt:lpstr>Arial Black</vt:lpstr>
      <vt:lpstr>Calibri</vt:lpstr>
      <vt:lpstr>Times New Roman</vt:lpstr>
      <vt:lpstr>Trebuchet MS</vt:lpstr>
      <vt:lpstr>Wingdings</vt:lpstr>
      <vt:lpstr>Wingdings 3</vt:lpstr>
      <vt:lpstr>Facette</vt:lpstr>
      <vt:lpstr> Réunion d’information  du 27 mars 2024  </vt:lpstr>
      <vt:lpstr>Sommaire</vt:lpstr>
      <vt:lpstr>Calendrier du mouvement 2024</vt:lpstr>
      <vt:lpstr>Participants - Vœux</vt:lpstr>
      <vt:lpstr>Procédure</vt:lpstr>
      <vt:lpstr>Les postes</vt:lpstr>
      <vt:lpstr>Liste des regroupements de supports</vt:lpstr>
      <vt:lpstr>Suite des regroupements de supports</vt:lpstr>
      <vt:lpstr>Carte des secteurs de collèges 2024</vt:lpstr>
      <vt:lpstr>Cartes des MOB</vt:lpstr>
      <vt:lpstr>Nouveautés nationales  La gestion de l’adresse de messagerie des candidats dans le traitement des candidatures </vt:lpstr>
      <vt:lpstr>Nouveautés nationales La demande de réinscription de droit sur la liste d’aptitude de direction d’école</vt:lpstr>
      <vt:lpstr>Barème départemental 2024</vt:lpstr>
      <vt:lpstr>Communication</vt:lpstr>
      <vt:lpstr>Questions / Réponses</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d’information  du 14 mars 2024  :</dc:title>
  <dc:creator>Marion GUERIN</dc:creator>
  <cp:lastModifiedBy>Marion GUERIN</cp:lastModifiedBy>
  <cp:revision>141</cp:revision>
  <dcterms:created xsi:type="dcterms:W3CDTF">2024-03-13T08:29:49Z</dcterms:created>
  <dcterms:modified xsi:type="dcterms:W3CDTF">2024-03-24T10:59:16Z</dcterms:modified>
</cp:coreProperties>
</file>