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8" r:id="rId3"/>
    <p:sldId id="290" r:id="rId4"/>
    <p:sldId id="289" r:id="rId5"/>
    <p:sldId id="282" r:id="rId6"/>
    <p:sldId id="286" r:id="rId7"/>
    <p:sldId id="292" r:id="rId8"/>
    <p:sldId id="284" r:id="rId9"/>
    <p:sldId id="288" r:id="rId10"/>
    <p:sldId id="266" r:id="rId11"/>
    <p:sldId id="276" r:id="rId1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UZIN, Ysaline (DGS/VSS/VSS1)" initials="CY(" lastIdx="2" clrIdx="6">
    <p:extLst/>
  </p:cmAuthor>
  <p:cmAuthor id="1" name="MARTY, Marion (IGAS/INSPECTANTS)" initials="MM" lastIdx="17" clrIdx="0">
    <p:extLst/>
  </p:cmAuthor>
  <p:cmAuthor id="8" name="Alexis Pernin" initials="PE" lastIdx="2" clrIdx="7">
    <p:extLst/>
  </p:cmAuthor>
  <p:cmAuthor id="2" name="FRANCOLIN, Marie (CAB/SANTE)" initials="FM(" lastIdx="5" clrIdx="1">
    <p:extLst/>
  </p:cmAuthor>
  <p:cmAuthor id="3" name="ZACCHERINI, Thibaut (CEPS)" initials="ZT(" lastIdx="1" clrIdx="2">
    <p:extLst/>
  </p:cmAuthor>
  <p:cmAuthor id="4" name="DEMIAUX, Victor (SGMCAS)" initials="DV(" lastIdx="1" clrIdx="3">
    <p:extLst/>
  </p:cmAuthor>
  <p:cmAuthor id="5" name="DEMIAUX, Victor (SGMCAS)" initials="DV( [2]" lastIdx="3" clrIdx="4">
    <p:extLst/>
  </p:cmAuthor>
  <p:cmAuthor id="6" name="BOUZIGUES, Nadia (SGMCAS)" initials="BN("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FFFF"/>
    <a:srgbClr val="0066FF"/>
    <a:srgbClr val="33CC33"/>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9" autoAdjust="0"/>
    <p:restoredTop sz="94660"/>
  </p:normalViewPr>
  <p:slideViewPr>
    <p:cSldViewPr snapToGrid="0">
      <p:cViewPr>
        <p:scale>
          <a:sx n="70" d="100"/>
          <a:sy n="70" d="100"/>
        </p:scale>
        <p:origin x="-67"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B7025E-584F-4124-AECB-3954A5B4176D}" type="datetimeFigureOut">
              <a:rPr lang="fr-FR" smtClean="0"/>
              <a:t>04/05/2021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5484EBE-C79B-4300-B32F-F837D46F9E8A}" type="slidenum">
              <a:rPr lang="fr-FR" smtClean="0"/>
              <a:t>‹N°›</a:t>
            </a:fld>
            <a:endParaRPr lang="fr-FR"/>
          </a:p>
        </p:txBody>
      </p:sp>
    </p:spTree>
    <p:extLst>
      <p:ext uri="{BB962C8B-B14F-4D97-AF65-F5344CB8AC3E}">
        <p14:creationId xmlns:p14="http://schemas.microsoft.com/office/powerpoint/2010/main" val="1555406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DB7F76E2-2D85-4ECD-83A3-3F7A256F37BA}" type="datetimeFigureOut">
              <a:rPr lang="fr-FR" smtClean="0"/>
              <a:t>04/05/2021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855EE40E-F59F-47C1-8345-35F8E399BF17}" type="slidenum">
              <a:rPr lang="fr-FR" smtClean="0"/>
              <a:t>‹N°›</a:t>
            </a:fld>
            <a:endParaRPr lang="fr-FR"/>
          </a:p>
        </p:txBody>
      </p:sp>
    </p:spTree>
    <p:extLst>
      <p:ext uri="{BB962C8B-B14F-4D97-AF65-F5344CB8AC3E}">
        <p14:creationId xmlns:p14="http://schemas.microsoft.com/office/powerpoint/2010/main" val="235422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55EE40E-F59F-47C1-8345-35F8E399BF17}" type="slidenum">
              <a:rPr lang="fr-FR" smtClean="0"/>
              <a:t>2</a:t>
            </a:fld>
            <a:endParaRPr lang="fr-FR"/>
          </a:p>
        </p:txBody>
      </p:sp>
    </p:spTree>
    <p:extLst>
      <p:ext uri="{BB962C8B-B14F-4D97-AF65-F5344CB8AC3E}">
        <p14:creationId xmlns:p14="http://schemas.microsoft.com/office/powerpoint/2010/main" val="147491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55EE40E-F59F-47C1-8345-35F8E399BF17}" type="slidenum">
              <a:rPr lang="fr-FR" smtClean="0"/>
              <a:t>4</a:t>
            </a:fld>
            <a:endParaRPr lang="fr-FR"/>
          </a:p>
        </p:txBody>
      </p:sp>
    </p:spTree>
    <p:extLst>
      <p:ext uri="{BB962C8B-B14F-4D97-AF65-F5344CB8AC3E}">
        <p14:creationId xmlns:p14="http://schemas.microsoft.com/office/powerpoint/2010/main" val="86256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55EE40E-F59F-47C1-8345-35F8E399BF17}" type="slidenum">
              <a:rPr lang="fr-FR" smtClean="0"/>
              <a:t>5</a:t>
            </a:fld>
            <a:endParaRPr lang="fr-FR"/>
          </a:p>
        </p:txBody>
      </p:sp>
    </p:spTree>
    <p:extLst>
      <p:ext uri="{BB962C8B-B14F-4D97-AF65-F5344CB8AC3E}">
        <p14:creationId xmlns:p14="http://schemas.microsoft.com/office/powerpoint/2010/main" val="187675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F935AF3-1EE1-4C61-A9CF-4753B1C53CD9}" type="datetime1">
              <a:rPr lang="fr-FR" smtClean="0"/>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2877121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8E58B2-BD47-4353-84F0-6F9F677CAAD9}" type="datetime1">
              <a:rPr lang="fr-FR" smtClean="0"/>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4221368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72E13A-87A8-48C3-A8ED-4A40CA366D23}" type="datetime1">
              <a:rPr lang="fr-FR" smtClean="0"/>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1724146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9A4E607A-D0FD-4881-AFFD-937CA433AA98}" type="datetime1">
              <a:rPr lang="fr-FR" cap="all" smtClean="0"/>
              <a:t>04/05/2021</a:t>
            </a:fld>
            <a:endParaRPr lang="fr-FR" cap="all" dirty="0"/>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196533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045D19-98A6-4A2E-AE52-96BB0D0AC13D}" type="datetime1">
              <a:rPr lang="fr-FR" smtClean="0"/>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3999058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055CC82-C225-43FE-A9F9-DCBEE77918A9}" type="datetime1">
              <a:rPr lang="fr-FR" smtClean="0"/>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1157707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769BAD-73BB-4BEF-8E98-A511AB38D77E}" type="datetime1">
              <a:rPr lang="fr-FR" smtClean="0"/>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2315417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DCF29D-5DF1-433B-B851-915A4CC1EAEB}" type="datetime1">
              <a:rPr lang="fr-FR" smtClean="0"/>
              <a:t>04/05/2021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3976478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82DBDE-02BD-499F-9639-819EEE79BC8F}" type="datetime1">
              <a:rPr lang="fr-FR" smtClean="0"/>
              <a:t>04/05/2021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3620028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61F512-9EDB-4D5D-816E-A452A5022BD6}" type="datetime1">
              <a:rPr lang="fr-FR" smtClean="0"/>
              <a:t>04/05/2021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2064482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5E16B33-2E98-4399-A4BF-43D88966CF60}" type="datetime1">
              <a:rPr lang="fr-FR" smtClean="0"/>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2972615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6CC9BA6-01E9-4AA2-B598-E8515956CBE4}" type="datetime1">
              <a:rPr lang="fr-FR" smtClean="0"/>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130D2B-A145-4187-9231-579C110DE58B}" type="slidenum">
              <a:rPr lang="fr-FR" smtClean="0"/>
              <a:t>‹N°›</a:t>
            </a:fld>
            <a:endParaRPr lang="fr-FR"/>
          </a:p>
        </p:txBody>
      </p:sp>
    </p:spTree>
    <p:extLst>
      <p:ext uri="{BB962C8B-B14F-4D97-AF65-F5344CB8AC3E}">
        <p14:creationId xmlns:p14="http://schemas.microsoft.com/office/powerpoint/2010/main" val="3742108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7F5C5-16D6-4FE5-8783-20EB6095F503}" type="datetime1">
              <a:rPr lang="fr-FR" smtClean="0"/>
              <a:t>04/05/2021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3808"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Marianne" panose="02000000000000000000" pitchFamily="50" charset="0"/>
              </a:defRPr>
            </a:lvl1pPr>
          </a:lstStyle>
          <a:p>
            <a:fld id="{AF130D2B-A145-4187-9231-579C110DE58B}" type="slidenum">
              <a:rPr lang="fr-FR" smtClean="0"/>
              <a:pPr/>
              <a:t>‹N°›</a:t>
            </a:fld>
            <a:endParaRPr lang="fr-FR"/>
          </a:p>
        </p:txBody>
      </p:sp>
    </p:spTree>
    <p:extLst>
      <p:ext uri="{BB962C8B-B14F-4D97-AF65-F5344CB8AC3E}">
        <p14:creationId xmlns:p14="http://schemas.microsoft.com/office/powerpoint/2010/main" val="212775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olidarites-sante.gouv.fr/soins-et-maladies/maladies/maladies-infectieuses/coronavirus/tout-savoir-sur-la-covid-19/autotests-covid-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edicalcovid28@ac-orleans-tours.fr" TargetMode="External"/><Relationship Id="rId2" Type="http://schemas.openxmlformats.org/officeDocument/2006/relationships/hyperlink" Target="mailto:cellulecovid18@ac-orleans-tours.fr" TargetMode="External"/><Relationship Id="rId1" Type="http://schemas.openxmlformats.org/officeDocument/2006/relationships/slideLayout" Target="../slideLayouts/slideLayout2.xml"/><Relationship Id="rId6" Type="http://schemas.openxmlformats.org/officeDocument/2006/relationships/hyperlink" Target="mailto:cellulecovid45@ac-orleans-tours.fr" TargetMode="External"/><Relationship Id="rId5" Type="http://schemas.openxmlformats.org/officeDocument/2006/relationships/hyperlink" Target="mailto:gestioncovid41@ac-orleans-tours.fr" TargetMode="External"/><Relationship Id="rId4" Type="http://schemas.openxmlformats.org/officeDocument/2006/relationships/hyperlink" Target="mailto:covid37@ac-orleans-tours.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olidarites-sante.gouv.fr/IMG/pdf/fiche_covid19_dechets_contamines_elimination_particulier_20200323_vf.pdf"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
          <p:cNvSpPr txBox="1">
            <a:spLocks/>
          </p:cNvSpPr>
          <p:nvPr/>
        </p:nvSpPr>
        <p:spPr>
          <a:xfrm>
            <a:off x="621216" y="1388818"/>
            <a:ext cx="10515600" cy="29144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spc="400" dirty="0" smtClean="0">
                <a:solidFill>
                  <a:srgbClr val="000091"/>
                </a:solidFill>
                <a:latin typeface="Marianne" panose="02000000000000000000" pitchFamily="50" charset="0"/>
                <a:ea typeface="+mn-ea"/>
                <a:cs typeface="+mn-cs"/>
              </a:rPr>
              <a:t>AUTOTESTS RAPIDES</a:t>
            </a:r>
          </a:p>
          <a:p>
            <a:endParaRPr lang="fr-FR" sz="4000" b="1" spc="400" dirty="0" smtClean="0">
              <a:solidFill>
                <a:srgbClr val="000091"/>
              </a:solidFill>
              <a:latin typeface="Marianne" panose="02000000000000000000" pitchFamily="50" charset="0"/>
              <a:ea typeface="+mn-ea"/>
              <a:cs typeface="+mn-cs"/>
            </a:endParaRPr>
          </a:p>
          <a:p>
            <a:r>
              <a:rPr lang="fr-FR" sz="3600" b="1" spc="400" dirty="0" smtClean="0">
                <a:solidFill>
                  <a:srgbClr val="000091"/>
                </a:solidFill>
                <a:latin typeface="Marianne" panose="02000000000000000000" pitchFamily="50" charset="0"/>
                <a:ea typeface="+mn-ea"/>
                <a:cs typeface="+mn-cs"/>
              </a:rPr>
              <a:t>Kit de déploiement</a:t>
            </a:r>
            <a:endParaRPr lang="fr-FR" sz="3600" b="1" spc="400" dirty="0">
              <a:solidFill>
                <a:srgbClr val="000091"/>
              </a:solidFill>
              <a:latin typeface="Marianne" panose="02000000000000000000" pitchFamily="50" charset="0"/>
              <a:ea typeface="+mn-ea"/>
              <a:cs typeface="+mn-cs"/>
            </a:endParaRPr>
          </a:p>
        </p:txBody>
      </p:sp>
      <p:sp>
        <p:nvSpPr>
          <p:cNvPr id="2" name="Espace réservé du numéro de diapositive 1"/>
          <p:cNvSpPr>
            <a:spLocks noGrp="1"/>
          </p:cNvSpPr>
          <p:nvPr>
            <p:ph type="sldNum" sz="quarter" idx="12"/>
          </p:nvPr>
        </p:nvSpPr>
        <p:spPr/>
        <p:txBody>
          <a:bodyPr/>
          <a:lstStyle/>
          <a:p>
            <a:fld id="{AF130D2B-A145-4187-9231-579C110DE58B}" type="slidenum">
              <a:rPr lang="fr-FR" smtClean="0"/>
              <a:t>1</a:t>
            </a:fld>
            <a:endParaRPr lang="fr-FR"/>
          </a:p>
        </p:txBody>
      </p:sp>
      <p:sp>
        <p:nvSpPr>
          <p:cNvPr id="3" name="ZoneTexte 2"/>
          <p:cNvSpPr txBox="1"/>
          <p:nvPr/>
        </p:nvSpPr>
        <p:spPr>
          <a:xfrm>
            <a:off x="9395012" y="5836024"/>
            <a:ext cx="2097741" cy="369332"/>
          </a:xfrm>
          <a:prstGeom prst="rect">
            <a:avLst/>
          </a:prstGeom>
          <a:noFill/>
        </p:spPr>
        <p:txBody>
          <a:bodyPr wrap="square" rtlCol="0">
            <a:spAutoFit/>
          </a:bodyPr>
          <a:lstStyle/>
          <a:p>
            <a:r>
              <a:rPr lang="fr-FR" i="1" dirty="0" smtClean="0">
                <a:solidFill>
                  <a:srgbClr val="000091"/>
                </a:solidFill>
              </a:rPr>
              <a:t>21/04/2021</a:t>
            </a:r>
            <a:endParaRPr lang="fr-FR" i="1" dirty="0">
              <a:solidFill>
                <a:srgbClr val="000091"/>
              </a:solidFill>
            </a:endParaRPr>
          </a:p>
        </p:txBody>
      </p:sp>
      <p:sp>
        <p:nvSpPr>
          <p:cNvPr id="4" name="AutoShape 2" descr="Fichier:Logo du Gouvernement de la République française (2020).sv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9" name="Imag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16" y="641349"/>
            <a:ext cx="2126996" cy="1200513"/>
          </a:xfrm>
          <a:prstGeom prst="rect">
            <a:avLst/>
          </a:prstGeom>
          <a:noFill/>
          <a:extLst>
            <a:ext uri="{909E8E84-426E-40DD-AFC4-6F175D3DCCD1}">
              <a14:hiddenFill xmlns:a14="http://schemas.microsoft.com/office/drawing/2010/main">
                <a:solidFill>
                  <a:srgbClr val="FFFFFF"/>
                </a:solidFill>
              </a14:hiddenFill>
            </a:ext>
          </a:extLst>
        </p:spPr>
      </p:pic>
      <p:sp>
        <p:nvSpPr>
          <p:cNvPr id="12" name="Zone de texte 13"/>
          <p:cNvSpPr txBox="1"/>
          <p:nvPr/>
        </p:nvSpPr>
        <p:spPr>
          <a:xfrm>
            <a:off x="1233356" y="612140"/>
            <a:ext cx="81540" cy="1769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ct val="115000"/>
              </a:lnSpc>
              <a:spcAft>
                <a:spcPts val="600"/>
              </a:spcAft>
            </a:pPr>
            <a:r>
              <a:rPr lang="fr-FR" sz="1000">
                <a:effectLst/>
                <a:latin typeface="Arial" panose="020B0604020202020204" pitchFamily="34" charset="0"/>
                <a:ea typeface="Arial" panose="020B0604020202020204" pitchFamily="34" charset="0"/>
                <a:cs typeface="Arial" panose="020B0604020202020204" pitchFamily="34" charset="0"/>
              </a:rPr>
              <a:t> </a:t>
            </a:r>
          </a:p>
        </p:txBody>
      </p:sp>
      <p:sp>
        <p:nvSpPr>
          <p:cNvPr id="7" name="Rectangle 8"/>
          <p:cNvSpPr>
            <a:spLocks noChangeArrowheads="1"/>
          </p:cNvSpPr>
          <p:nvPr/>
        </p:nvSpPr>
        <p:spPr bwMode="auto">
          <a:xfrm>
            <a:off x="621216" y="-1"/>
            <a:ext cx="13380892" cy="62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Rectangle 10"/>
          <p:cNvSpPr>
            <a:spLocks noChangeArrowheads="1"/>
          </p:cNvSpPr>
          <p:nvPr/>
        </p:nvSpPr>
        <p:spPr bwMode="auto">
          <a:xfrm>
            <a:off x="621216" y="457199"/>
            <a:ext cx="13380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798235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67627" y="113742"/>
            <a:ext cx="11821049" cy="673839"/>
          </a:xfrm>
        </p:spPr>
        <p:txBody>
          <a:bodyPr>
            <a:noAutofit/>
          </a:bodyPr>
          <a:lstStyle/>
          <a:p>
            <a:pPr algn="ctr"/>
            <a:r>
              <a:rPr lang="fr-FR" sz="2400" b="1" spc="400" dirty="0" smtClean="0">
                <a:solidFill>
                  <a:srgbClr val="000091"/>
                </a:solidFill>
                <a:latin typeface="+mn-lt"/>
              </a:rPr>
              <a:t>Quelle conduite tenir selon le résultat ?</a:t>
            </a:r>
            <a:endParaRPr lang="fr-FR" sz="2400" b="1" spc="400" dirty="0">
              <a:solidFill>
                <a:srgbClr val="000091"/>
              </a:solidFill>
              <a:latin typeface="+mn-lt"/>
              <a:ea typeface="+mn-ea"/>
              <a:cs typeface="+mn-cs"/>
            </a:endParaRPr>
          </a:p>
        </p:txBody>
      </p:sp>
      <p:sp>
        <p:nvSpPr>
          <p:cNvPr id="9" name="Ellipse 8"/>
          <p:cNvSpPr/>
          <p:nvPr/>
        </p:nvSpPr>
        <p:spPr>
          <a:xfrm>
            <a:off x="4082882" y="926465"/>
            <a:ext cx="468000" cy="4680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bg1"/>
                </a:solidFill>
              </a:rPr>
              <a:t>+</a:t>
            </a:r>
            <a:endParaRPr lang="fr-FR" b="1" dirty="0">
              <a:solidFill>
                <a:schemeClr val="bg1"/>
              </a:solidFill>
            </a:endParaRPr>
          </a:p>
        </p:txBody>
      </p:sp>
      <p:sp>
        <p:nvSpPr>
          <p:cNvPr id="10" name="Ellipse 9"/>
          <p:cNvSpPr/>
          <p:nvPr/>
        </p:nvSpPr>
        <p:spPr>
          <a:xfrm>
            <a:off x="4359205" y="4870178"/>
            <a:ext cx="468000" cy="468000"/>
          </a:xfrm>
          <a:prstGeom prst="ellipse">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36000" bIns="108000" rtlCol="0" anchor="ctr"/>
          <a:lstStyle/>
          <a:p>
            <a:pPr algn="ctr"/>
            <a:r>
              <a:rPr lang="fr-FR" sz="4400" b="1" dirty="0">
                <a:solidFill>
                  <a:schemeClr val="bg1"/>
                </a:solidFill>
              </a:rPr>
              <a:t>-</a:t>
            </a:r>
            <a:endParaRPr lang="fr-FR" sz="1400" b="1" dirty="0">
              <a:solidFill>
                <a:schemeClr val="bg1"/>
              </a:solidFill>
            </a:endParaRPr>
          </a:p>
        </p:txBody>
      </p:sp>
      <p:sp>
        <p:nvSpPr>
          <p:cNvPr id="27" name="Rectangle à coins arrondis 26"/>
          <p:cNvSpPr/>
          <p:nvPr/>
        </p:nvSpPr>
        <p:spPr>
          <a:xfrm>
            <a:off x="1798666" y="843822"/>
            <a:ext cx="9016678" cy="3464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1740118" y="4707544"/>
            <a:ext cx="9016678" cy="172823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053224" y="1577849"/>
            <a:ext cx="8703572" cy="2395528"/>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fr-FR" sz="1200" b="1" dirty="0"/>
              <a:t>Je m’isole pour une durée de 10 jours </a:t>
            </a:r>
            <a:r>
              <a:rPr lang="fr-FR" sz="1200" b="1" dirty="0" smtClean="0"/>
              <a:t>immédiatement</a:t>
            </a:r>
          </a:p>
          <a:p>
            <a:pPr marL="685800" lvl="1" indent="-228600">
              <a:lnSpc>
                <a:spcPct val="90000"/>
              </a:lnSpc>
              <a:spcBef>
                <a:spcPts val="1000"/>
              </a:spcBef>
              <a:buFont typeface="Wingdings" panose="05000000000000000000" pitchFamily="2" charset="2"/>
              <a:buChar char="Ø"/>
            </a:pPr>
            <a:r>
              <a:rPr lang="fr-FR" sz="1200" dirty="0" smtClean="0"/>
              <a:t>Si </a:t>
            </a:r>
            <a:r>
              <a:rPr lang="fr-FR" sz="1200" dirty="0"/>
              <a:t>des symptômes apparaissent, je m’isole pour 10 jours supplémentaires à partir du début des symptômes; si j’ai encore de de la fièvre au 10</a:t>
            </a:r>
            <a:r>
              <a:rPr lang="fr-FR" sz="1200" baseline="30000" dirty="0"/>
              <a:t>e</a:t>
            </a:r>
            <a:r>
              <a:rPr lang="fr-FR" sz="1200" dirty="0"/>
              <a:t> jour, je reste isolé 48 heures après la disparition de la fièvre</a:t>
            </a:r>
          </a:p>
          <a:p>
            <a:pPr marL="228600" indent="-228600">
              <a:lnSpc>
                <a:spcPct val="90000"/>
              </a:lnSpc>
              <a:spcBef>
                <a:spcPts val="1000"/>
              </a:spcBef>
              <a:buFont typeface="Arial" panose="020B0604020202020204" pitchFamily="34" charset="0"/>
              <a:buChar char="•"/>
            </a:pPr>
            <a:r>
              <a:rPr lang="fr-FR" sz="1200" b="1" dirty="0" smtClean="0"/>
              <a:t>J’effectue sans délai un test PCR </a:t>
            </a:r>
            <a:r>
              <a:rPr lang="fr-FR" sz="1200" dirty="0" smtClean="0"/>
              <a:t>sur prélèvement </a:t>
            </a:r>
            <a:r>
              <a:rPr lang="fr-FR" sz="1200" dirty="0" err="1" smtClean="0"/>
              <a:t>nasopharyngé</a:t>
            </a:r>
            <a:r>
              <a:rPr lang="fr-FR" sz="1200" dirty="0" smtClean="0"/>
              <a:t> de confirmation. </a:t>
            </a:r>
            <a:r>
              <a:rPr lang="fr-FR" sz="1200" dirty="0"/>
              <a:t>La confirmation par test PCR permettra à l'Assurance Maladie de contacter les personnes que j’ai croisées </a:t>
            </a:r>
            <a:r>
              <a:rPr lang="fr-FR" sz="1200" dirty="0" smtClean="0"/>
              <a:t>pour qu’elles </a:t>
            </a:r>
            <a:r>
              <a:rPr lang="fr-FR" sz="1200" dirty="0"/>
              <a:t>s’isolent et se fassent tester et de me délivrer un arrêt de travail </a:t>
            </a:r>
            <a:r>
              <a:rPr lang="fr-FR" sz="1200" dirty="0" smtClean="0"/>
              <a:t>et </a:t>
            </a:r>
            <a:r>
              <a:rPr lang="fr-FR" sz="1200" dirty="0"/>
              <a:t>de me proposer une solution </a:t>
            </a:r>
            <a:r>
              <a:rPr lang="fr-FR" sz="1200" dirty="0" smtClean="0"/>
              <a:t>d'isolement adaptée</a:t>
            </a:r>
          </a:p>
          <a:p>
            <a:pPr marL="228600" indent="-228600">
              <a:lnSpc>
                <a:spcPct val="90000"/>
              </a:lnSpc>
              <a:spcBef>
                <a:spcPts val="1000"/>
              </a:spcBef>
              <a:buFont typeface="Arial" panose="020B0604020202020204" pitchFamily="34" charset="0"/>
              <a:buChar char="•"/>
            </a:pPr>
            <a:r>
              <a:rPr lang="fr-FR" sz="1200" b="1" dirty="0" smtClean="0"/>
              <a:t>Je contacte mon médecin traitant et la cellule médicale départementale (</a:t>
            </a:r>
            <a:r>
              <a:rPr lang="fr-FR" sz="1200" b="1" u="sng" dirty="0" smtClean="0"/>
              <a:t>voir les coordonnées page 8</a:t>
            </a:r>
            <a:r>
              <a:rPr lang="fr-FR" sz="1200" b="1" dirty="0" smtClean="0"/>
              <a:t>)</a:t>
            </a:r>
          </a:p>
          <a:p>
            <a:pPr marL="228600" indent="-228600">
              <a:lnSpc>
                <a:spcPct val="90000"/>
              </a:lnSpc>
              <a:spcBef>
                <a:spcPts val="1000"/>
              </a:spcBef>
              <a:buFont typeface="Arial" panose="020B0604020202020204" pitchFamily="34" charset="0"/>
              <a:buChar char="•"/>
            </a:pPr>
            <a:r>
              <a:rPr lang="fr-FR" sz="1200" b="1" dirty="0" smtClean="0"/>
              <a:t>Je contacte les personnes que j’aurais pu contaminer</a:t>
            </a:r>
          </a:p>
          <a:p>
            <a:pPr marL="228600" indent="-228600">
              <a:lnSpc>
                <a:spcPct val="90000"/>
              </a:lnSpc>
              <a:spcBef>
                <a:spcPts val="1000"/>
              </a:spcBef>
              <a:buFont typeface="Arial" panose="020B0604020202020204" pitchFamily="34" charset="0"/>
              <a:buChar char="•"/>
            </a:pPr>
            <a:r>
              <a:rPr lang="fr-FR" sz="1200" dirty="0" smtClean="0"/>
              <a:t>Pendant </a:t>
            </a:r>
            <a:r>
              <a:rPr lang="fr-FR" sz="1200" b="1" dirty="0" smtClean="0"/>
              <a:t>7 jours après la durée de mon isolement </a:t>
            </a:r>
            <a:r>
              <a:rPr lang="fr-FR" sz="1200" dirty="0" smtClean="0"/>
              <a:t>je respecte scrupuleusement les gestes barrières, j’évite le contact avec les personnes vulnérables et, si possible, je privilégie le télétravail</a:t>
            </a:r>
            <a:endParaRPr lang="fr-FR" sz="1200" dirty="0"/>
          </a:p>
        </p:txBody>
      </p:sp>
      <p:sp>
        <p:nvSpPr>
          <p:cNvPr id="30" name="ZoneTexte 29"/>
          <p:cNvSpPr txBox="1"/>
          <p:nvPr/>
        </p:nvSpPr>
        <p:spPr>
          <a:xfrm>
            <a:off x="4762727" y="1008590"/>
            <a:ext cx="2830848" cy="359488"/>
          </a:xfrm>
          <a:prstGeom prst="rect">
            <a:avLst/>
          </a:prstGeom>
          <a:noFill/>
          <a:ln>
            <a:noFill/>
          </a:ln>
        </p:spPr>
        <p:txBody>
          <a:bodyPr wrap="square" lIns="36000" rIns="36000" rtlCol="0" anchor="ctr">
            <a:noAutofit/>
          </a:bodyPr>
          <a:lstStyle/>
          <a:p>
            <a:r>
              <a:rPr lang="fr-FR" b="1" dirty="0" smtClean="0">
                <a:solidFill>
                  <a:srgbClr val="FF0000"/>
                </a:solidFill>
              </a:rPr>
              <a:t>Mon test est positif</a:t>
            </a:r>
            <a:endParaRPr lang="fr-FR" b="1" dirty="0">
              <a:solidFill>
                <a:srgbClr val="FF0000"/>
              </a:solidFill>
            </a:endParaRPr>
          </a:p>
        </p:txBody>
      </p:sp>
      <p:sp>
        <p:nvSpPr>
          <p:cNvPr id="32" name="ZoneTexte 31"/>
          <p:cNvSpPr txBox="1"/>
          <p:nvPr/>
        </p:nvSpPr>
        <p:spPr>
          <a:xfrm>
            <a:off x="4891581" y="4928553"/>
            <a:ext cx="2830848" cy="292624"/>
          </a:xfrm>
          <a:prstGeom prst="rect">
            <a:avLst/>
          </a:prstGeom>
          <a:noFill/>
          <a:ln>
            <a:noFill/>
          </a:ln>
        </p:spPr>
        <p:txBody>
          <a:bodyPr wrap="square" lIns="36000" rIns="36000" rtlCol="0" anchor="ctr">
            <a:noAutofit/>
          </a:bodyPr>
          <a:lstStyle/>
          <a:p>
            <a:r>
              <a:rPr lang="fr-FR" b="1" dirty="0" smtClean="0">
                <a:solidFill>
                  <a:schemeClr val="accent6"/>
                </a:solidFill>
              </a:rPr>
              <a:t>Mon test est négatif</a:t>
            </a:r>
            <a:endParaRPr lang="fr-FR" b="1" dirty="0">
              <a:solidFill>
                <a:schemeClr val="accent6"/>
              </a:solidFill>
            </a:endParaRPr>
          </a:p>
        </p:txBody>
      </p:sp>
      <p:sp>
        <p:nvSpPr>
          <p:cNvPr id="33" name="Espace réservé du numéro de diapositive 32"/>
          <p:cNvSpPr>
            <a:spLocks noGrp="1"/>
          </p:cNvSpPr>
          <p:nvPr>
            <p:ph type="sldNum" sz="quarter" idx="12"/>
          </p:nvPr>
        </p:nvSpPr>
        <p:spPr/>
        <p:txBody>
          <a:bodyPr/>
          <a:lstStyle/>
          <a:p>
            <a:fld id="{733122C9-A0B9-462F-8757-0847AD287B63}" type="slidenum">
              <a:rPr lang="fr-FR" smtClean="0">
                <a:latin typeface="+mn-lt"/>
              </a:rPr>
              <a:pPr/>
              <a:t>10</a:t>
            </a:fld>
            <a:endParaRPr lang="fr-FR" dirty="0">
              <a:latin typeface="+mn-lt"/>
            </a:endParaRPr>
          </a:p>
        </p:txBody>
      </p:sp>
      <p:sp>
        <p:nvSpPr>
          <p:cNvPr id="20" name="Rectangle 19"/>
          <p:cNvSpPr/>
          <p:nvPr/>
        </p:nvSpPr>
        <p:spPr>
          <a:xfrm>
            <a:off x="2053224" y="5500812"/>
            <a:ext cx="8703572" cy="84741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fr-FR" sz="1200" b="1" dirty="0" smtClean="0"/>
              <a:t>Je continue de respecter les gestes et les mesures barrières </a:t>
            </a:r>
          </a:p>
          <a:p>
            <a:pPr marL="228600" indent="-228600">
              <a:lnSpc>
                <a:spcPct val="90000"/>
              </a:lnSpc>
              <a:spcBef>
                <a:spcPts val="1000"/>
              </a:spcBef>
              <a:buFont typeface="Arial" panose="020B0604020202020204" pitchFamily="34" charset="0"/>
              <a:buChar char="•"/>
            </a:pPr>
            <a:r>
              <a:rPr lang="fr-FR" sz="1200" b="1" dirty="0"/>
              <a:t>Au moindre doute ou si je commence à avoir des symptômes, je fais un test PCR ou antigénique </a:t>
            </a:r>
            <a:r>
              <a:rPr lang="fr-FR" sz="1200" b="1" dirty="0" err="1"/>
              <a:t>nasopharyngé</a:t>
            </a:r>
            <a:endParaRPr lang="fr-FR" sz="1200" b="1" dirty="0"/>
          </a:p>
          <a:p>
            <a:pPr marL="228600" indent="-228600">
              <a:lnSpc>
                <a:spcPct val="90000"/>
              </a:lnSpc>
              <a:spcBef>
                <a:spcPts val="1000"/>
              </a:spcBef>
              <a:buFont typeface="Arial" panose="020B0604020202020204" pitchFamily="34" charset="0"/>
              <a:buChar char="•"/>
            </a:pPr>
            <a:r>
              <a:rPr lang="fr-FR" sz="1200" b="1" dirty="0" smtClean="0"/>
              <a:t>J’effectue régulièrement des autotests </a:t>
            </a:r>
            <a:r>
              <a:rPr lang="fr-FR" sz="1200" dirty="0" smtClean="0"/>
              <a:t>: une itération une à deux fois par semaine est recommandée</a:t>
            </a:r>
          </a:p>
        </p:txBody>
      </p:sp>
    </p:spTree>
    <p:extLst>
      <p:ext uri="{BB962C8B-B14F-4D97-AF65-F5344CB8AC3E}">
        <p14:creationId xmlns:p14="http://schemas.microsoft.com/office/powerpoint/2010/main" val="1156627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75779" y="594122"/>
            <a:ext cx="11640441" cy="673839"/>
          </a:xfrm>
        </p:spPr>
        <p:txBody>
          <a:bodyPr>
            <a:noAutofit/>
          </a:bodyPr>
          <a:lstStyle/>
          <a:p>
            <a:pPr algn="ctr"/>
            <a:r>
              <a:rPr lang="fr-FR" sz="2400" b="1" spc="400" dirty="0" smtClean="0">
                <a:solidFill>
                  <a:srgbClr val="000091"/>
                </a:solidFill>
                <a:latin typeface="Marianne" panose="02000000000000000000" pitchFamily="50" charset="0"/>
              </a:rPr>
              <a:t>Quel message diffuser aux personnes testées ?</a:t>
            </a:r>
            <a:br>
              <a:rPr lang="fr-FR" sz="2400" b="1" spc="400" dirty="0" smtClean="0">
                <a:solidFill>
                  <a:srgbClr val="000091"/>
                </a:solidFill>
                <a:latin typeface="Marianne" panose="02000000000000000000" pitchFamily="50" charset="0"/>
              </a:rPr>
            </a:br>
            <a:r>
              <a:rPr lang="fr-FR" sz="2400" b="1" spc="400" dirty="0">
                <a:solidFill>
                  <a:srgbClr val="000091"/>
                </a:solidFill>
                <a:latin typeface="Marianne" panose="02000000000000000000" pitchFamily="50" charset="0"/>
              </a:rPr>
              <a:t/>
            </a:r>
            <a:br>
              <a:rPr lang="fr-FR" sz="2400" b="1" spc="400" dirty="0">
                <a:solidFill>
                  <a:srgbClr val="000091"/>
                </a:solidFill>
                <a:latin typeface="Marianne" panose="02000000000000000000" pitchFamily="50" charset="0"/>
              </a:rPr>
            </a:br>
            <a:endParaRPr lang="fr-FR" sz="2400" b="1" spc="400" dirty="0">
              <a:solidFill>
                <a:srgbClr val="000091"/>
              </a:solidFill>
              <a:latin typeface="Marianne" panose="02000000000000000000" pitchFamily="50" charset="0"/>
              <a:ea typeface="+mn-ea"/>
              <a:cs typeface="+mn-cs"/>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
        <p:nvSpPr>
          <p:cNvPr id="2" name="ZoneTexte 1"/>
          <p:cNvSpPr txBox="1"/>
          <p:nvPr/>
        </p:nvSpPr>
        <p:spPr>
          <a:xfrm>
            <a:off x="860611" y="1098684"/>
            <a:ext cx="10470776" cy="1077218"/>
          </a:xfrm>
          <a:prstGeom prst="rect">
            <a:avLst/>
          </a:prstGeom>
          <a:noFill/>
        </p:spPr>
        <p:txBody>
          <a:bodyPr wrap="square" rtlCol="0">
            <a:spAutoFit/>
          </a:bodyPr>
          <a:lstStyle/>
          <a:p>
            <a:pPr algn="just"/>
            <a:r>
              <a:rPr lang="fr-FR" sz="1600" dirty="0" smtClean="0">
                <a:latin typeface="Marianne" panose="02000000000000000000" pitchFamily="50" charset="0"/>
              </a:rPr>
              <a:t>Un document à remettre à l’utilisateur est annexé à ce kit de déploiement. Il détaille la conduite à tenir et pourra être enrichi au regard des retours d’expérience futurs. Il est important d’accompagner la remise de ce document par un échange avec l’utilisateur permettant d’accompagner sa situation personnelle. </a:t>
            </a:r>
            <a:endParaRPr lang="fr-FR" sz="1600" dirty="0">
              <a:latin typeface="Marianne" panose="02000000000000000000" pitchFamily="50" charset="0"/>
            </a:endParaRPr>
          </a:p>
        </p:txBody>
      </p:sp>
      <p:pic>
        <p:nvPicPr>
          <p:cNvPr id="10" name="Image 9"/>
          <p:cNvPicPr>
            <a:picLocks noChangeAspect="1"/>
          </p:cNvPicPr>
          <p:nvPr/>
        </p:nvPicPr>
        <p:blipFill>
          <a:blip r:embed="rId2"/>
          <a:stretch>
            <a:fillRect/>
          </a:stretch>
        </p:blipFill>
        <p:spPr>
          <a:xfrm>
            <a:off x="3198632" y="1974213"/>
            <a:ext cx="3043019" cy="4320000"/>
          </a:xfrm>
          <a:prstGeom prst="rect">
            <a:avLst/>
          </a:prstGeom>
        </p:spPr>
      </p:pic>
      <p:pic>
        <p:nvPicPr>
          <p:cNvPr id="11" name="Image 10"/>
          <p:cNvPicPr>
            <a:picLocks noChangeAspect="1"/>
          </p:cNvPicPr>
          <p:nvPr/>
        </p:nvPicPr>
        <p:blipFill>
          <a:blip r:embed="rId3"/>
          <a:stretch>
            <a:fillRect/>
          </a:stretch>
        </p:blipFill>
        <p:spPr>
          <a:xfrm>
            <a:off x="7079653" y="1974213"/>
            <a:ext cx="3029434" cy="4320000"/>
          </a:xfrm>
          <a:prstGeom prst="rect">
            <a:avLst/>
          </a:prstGeom>
        </p:spPr>
      </p:pic>
    </p:spTree>
    <p:extLst>
      <p:ext uri="{BB962C8B-B14F-4D97-AF65-F5344CB8AC3E}">
        <p14:creationId xmlns:p14="http://schemas.microsoft.com/office/powerpoint/2010/main" val="1150446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1"/>
          <p:cNvSpPr>
            <a:spLocks noGrp="1"/>
          </p:cNvSpPr>
          <p:nvPr>
            <p:ph type="title"/>
          </p:nvPr>
        </p:nvSpPr>
        <p:spPr>
          <a:xfrm>
            <a:off x="577772" y="295075"/>
            <a:ext cx="10946809" cy="673839"/>
          </a:xfrm>
        </p:spPr>
        <p:txBody>
          <a:bodyPr>
            <a:noAutofit/>
          </a:bodyPr>
          <a:lstStyle/>
          <a:p>
            <a:pPr algn="ctr"/>
            <a:r>
              <a:rPr lang="fr-FR" sz="2400" b="1" spc="400" dirty="0" smtClean="0">
                <a:solidFill>
                  <a:srgbClr val="000091"/>
                </a:solidFill>
                <a:latin typeface="Marianne" panose="02000000000000000000" pitchFamily="50" charset="0"/>
              </a:rPr>
              <a:t>Objectifs du document </a:t>
            </a:r>
            <a:endParaRPr lang="fr-FR" sz="2400" b="1" spc="400" dirty="0">
              <a:solidFill>
                <a:srgbClr val="000091"/>
              </a:solidFill>
              <a:latin typeface="Marianne" panose="02000000000000000000" pitchFamily="50" charset="0"/>
              <a:ea typeface="+mn-ea"/>
              <a:cs typeface="+mn-cs"/>
            </a:endParaRPr>
          </a:p>
        </p:txBody>
      </p:sp>
      <p:sp>
        <p:nvSpPr>
          <p:cNvPr id="9" name="Espace réservé du numéro de diapositive 8"/>
          <p:cNvSpPr>
            <a:spLocks noGrp="1"/>
          </p:cNvSpPr>
          <p:nvPr>
            <p:ph type="sldNum" sz="quarter" idx="12"/>
          </p:nvPr>
        </p:nvSpPr>
        <p:spPr/>
        <p:txBody>
          <a:bodyPr/>
          <a:lstStyle/>
          <a:p>
            <a:fld id="{AF130D2B-A145-4187-9231-579C110DE58B}" type="slidenum">
              <a:rPr lang="fr-FR" smtClean="0"/>
              <a:t>2</a:t>
            </a:fld>
            <a:endParaRPr lang="fr-FR"/>
          </a:p>
        </p:txBody>
      </p:sp>
      <p:sp>
        <p:nvSpPr>
          <p:cNvPr id="2" name="Rectangle 1"/>
          <p:cNvSpPr/>
          <p:nvPr/>
        </p:nvSpPr>
        <p:spPr>
          <a:xfrm>
            <a:off x="403411" y="2205878"/>
            <a:ext cx="11295530" cy="3754874"/>
          </a:xfrm>
          <a:prstGeom prst="rect">
            <a:avLst/>
          </a:prstGeom>
        </p:spPr>
        <p:txBody>
          <a:bodyPr wrap="square">
            <a:spAutoFit/>
          </a:bodyPr>
          <a:lstStyle/>
          <a:p>
            <a:pPr algn="ctr"/>
            <a:r>
              <a:rPr lang="fr-FR" sz="2000" b="1" dirty="0">
                <a:solidFill>
                  <a:srgbClr val="000091"/>
                </a:solidFill>
                <a:latin typeface="Marianne" panose="02000000000000000000"/>
              </a:rPr>
              <a:t>Ce kit de </a:t>
            </a:r>
            <a:r>
              <a:rPr lang="fr-FR" sz="2000" b="1" dirty="0" smtClean="0">
                <a:solidFill>
                  <a:srgbClr val="000091"/>
                </a:solidFill>
                <a:latin typeface="Marianne" panose="02000000000000000000"/>
              </a:rPr>
              <a:t>déploiement a </a:t>
            </a:r>
            <a:r>
              <a:rPr lang="fr-FR" sz="2000" b="1" dirty="0">
                <a:solidFill>
                  <a:srgbClr val="000091"/>
                </a:solidFill>
                <a:latin typeface="Marianne" panose="02000000000000000000"/>
              </a:rPr>
              <a:t>vocation à aider et accompagner les </a:t>
            </a:r>
            <a:r>
              <a:rPr lang="fr-FR" sz="2000" b="1" dirty="0" smtClean="0">
                <a:solidFill>
                  <a:srgbClr val="000091"/>
                </a:solidFill>
                <a:latin typeface="Marianne" panose="02000000000000000000"/>
              </a:rPr>
              <a:t>personnels de l’Education nationale à </a:t>
            </a:r>
            <a:r>
              <a:rPr lang="fr-FR" sz="2000" b="1" dirty="0">
                <a:solidFill>
                  <a:srgbClr val="000091"/>
                </a:solidFill>
                <a:latin typeface="Marianne" panose="02000000000000000000"/>
              </a:rPr>
              <a:t>se saisir du déploiement des </a:t>
            </a:r>
            <a:r>
              <a:rPr lang="fr-FR" sz="2000" b="1" dirty="0" smtClean="0">
                <a:solidFill>
                  <a:srgbClr val="000091"/>
                </a:solidFill>
                <a:latin typeface="Marianne" panose="02000000000000000000"/>
              </a:rPr>
              <a:t>autotests, </a:t>
            </a:r>
            <a:r>
              <a:rPr lang="fr-FR" sz="2000" b="1" dirty="0">
                <a:solidFill>
                  <a:srgbClr val="000091"/>
                </a:solidFill>
                <a:latin typeface="Marianne" panose="02000000000000000000"/>
              </a:rPr>
              <a:t>en précisant quelles en sont les modalités d’approvisionnement et les recommandations d’utilisation. </a:t>
            </a:r>
            <a:r>
              <a:rPr lang="fr-FR" sz="2000" b="1" dirty="0" smtClean="0">
                <a:solidFill>
                  <a:srgbClr val="000091"/>
                </a:solidFill>
                <a:latin typeface="Marianne" panose="02000000000000000000"/>
              </a:rPr>
              <a:t>Les recommandations d’usage sont issues de l’avis rendu par la Haute Autorité de Santé (Avis </a:t>
            </a:r>
            <a:r>
              <a:rPr lang="fr-FR" sz="2000" b="1" dirty="0">
                <a:solidFill>
                  <a:srgbClr val="000091"/>
                </a:solidFill>
                <a:latin typeface="Marianne" panose="02000000000000000000"/>
              </a:rPr>
              <a:t>n° 2021.0015/AC/SEAP du 15 mars </a:t>
            </a:r>
            <a:r>
              <a:rPr lang="fr-FR" sz="2000" b="1" dirty="0" smtClean="0">
                <a:solidFill>
                  <a:srgbClr val="000091"/>
                </a:solidFill>
                <a:latin typeface="Marianne" panose="02000000000000000000"/>
              </a:rPr>
              <a:t>2021) </a:t>
            </a:r>
          </a:p>
          <a:p>
            <a:pPr algn="ctr"/>
            <a:endParaRPr lang="fr-FR" sz="2000" b="1" dirty="0">
              <a:solidFill>
                <a:srgbClr val="000091"/>
              </a:solidFill>
              <a:latin typeface="Marianne" panose="02000000000000000000"/>
            </a:endParaRPr>
          </a:p>
          <a:p>
            <a:pPr algn="ctr"/>
            <a:r>
              <a:rPr lang="fr-FR" sz="2000" b="1" dirty="0" smtClean="0">
                <a:solidFill>
                  <a:srgbClr val="000091"/>
                </a:solidFill>
                <a:latin typeface="Marianne" panose="02000000000000000000"/>
              </a:rPr>
              <a:t>Ce kit s’appuie sur un document élaboré par le Ministère des Solidarités et de la Santé en lien avec les professionnels de santé et en concertation interministérielle, il pourra évoluer en fonction des connaissances scientifiques et des avis rendus par les autorités de santé. </a:t>
            </a:r>
            <a:endParaRPr lang="fr-FR" sz="2000" b="1" dirty="0">
              <a:solidFill>
                <a:srgbClr val="000091"/>
              </a:solidFill>
              <a:latin typeface="Marianne" panose="02000000000000000000"/>
            </a:endParaRPr>
          </a:p>
          <a:p>
            <a:pPr algn="ctr"/>
            <a:r>
              <a:rPr lang="fr-FR" sz="2000" b="1" dirty="0">
                <a:latin typeface="Marianne" panose="02000000000000000000"/>
              </a:rPr>
              <a:t> </a:t>
            </a:r>
            <a:endParaRPr lang="fr-FR" sz="2000" b="1" dirty="0">
              <a:solidFill>
                <a:srgbClr val="000091"/>
              </a:solidFill>
              <a:latin typeface="Marianne" panose="02000000000000000000"/>
            </a:endParaRPr>
          </a:p>
          <a:p>
            <a:pPr algn="ctr"/>
            <a:endParaRPr lang="fr-FR" sz="2000" b="1" dirty="0">
              <a:solidFill>
                <a:srgbClr val="000091"/>
              </a:solidFill>
              <a:latin typeface="Marianne" panose="02000000000000000000"/>
            </a:endParaRPr>
          </a:p>
          <a:p>
            <a:pPr>
              <a:spcAft>
                <a:spcPts val="0"/>
              </a:spcAft>
            </a:pPr>
            <a:endParaRPr lang="fr-FR" b="1" dirty="0">
              <a:solidFill>
                <a:srgbClr val="000091"/>
              </a:solidFill>
              <a:effectLst/>
              <a:latin typeface="Marianne" panose="02000000000000000000" pitchFamily="50" charset="0"/>
              <a:ea typeface="Calibri" panose="020F0502020204030204" pitchFamily="34" charset="0"/>
            </a:endParaRPr>
          </a:p>
        </p:txBody>
      </p:sp>
    </p:spTree>
    <p:extLst>
      <p:ext uri="{BB962C8B-B14F-4D97-AF65-F5344CB8AC3E}">
        <p14:creationId xmlns:p14="http://schemas.microsoft.com/office/powerpoint/2010/main" val="1567157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815" y="6435"/>
            <a:ext cx="10515600" cy="1325563"/>
          </a:xfrm>
        </p:spPr>
        <p:txBody>
          <a:bodyPr>
            <a:normAutofit/>
          </a:bodyPr>
          <a:lstStyle/>
          <a:p>
            <a:pPr algn="ctr"/>
            <a:r>
              <a:rPr lang="fr-FR" sz="2400" b="1" spc="400" dirty="0" smtClean="0">
                <a:solidFill>
                  <a:srgbClr val="000091"/>
                </a:solidFill>
                <a:latin typeface="Marianne" panose="02000000000000000000" pitchFamily="50" charset="0"/>
              </a:rPr>
              <a:t>L’autotest, un complément à la stratégie « tester, alerter, protéger » actuellement déployée en France </a:t>
            </a:r>
            <a:endParaRPr lang="fr-FR" sz="2400" b="1" spc="400" dirty="0">
              <a:solidFill>
                <a:srgbClr val="000091"/>
              </a:solidFill>
              <a:latin typeface="Marianne" panose="02000000000000000000" pitchFamily="50" charset="0"/>
            </a:endParaRPr>
          </a:p>
        </p:txBody>
      </p:sp>
      <p:sp>
        <p:nvSpPr>
          <p:cNvPr id="3" name="Espace réservé du contenu 2"/>
          <p:cNvSpPr>
            <a:spLocks noGrp="1"/>
          </p:cNvSpPr>
          <p:nvPr>
            <p:ph idx="1"/>
          </p:nvPr>
        </p:nvSpPr>
        <p:spPr>
          <a:xfrm>
            <a:off x="548640" y="1331998"/>
            <a:ext cx="10918775" cy="5389477"/>
          </a:xfrm>
        </p:spPr>
        <p:txBody>
          <a:bodyPr>
            <a:normAutofit fontScale="55000" lnSpcReduction="20000"/>
          </a:bodyPr>
          <a:lstStyle/>
          <a:p>
            <a:pPr algn="just"/>
            <a:r>
              <a:rPr lang="fr-FR" sz="3600" b="1" dirty="0" smtClean="0">
                <a:solidFill>
                  <a:srgbClr val="000091"/>
                </a:solidFill>
              </a:rPr>
              <a:t>La France dispose aujourd’hui de l’un des systèmes de dépistage parmi les plus performants d’Europe</a:t>
            </a:r>
            <a:r>
              <a:rPr lang="fr-FR" sz="3600" dirty="0" smtClean="0">
                <a:solidFill>
                  <a:srgbClr val="000091"/>
                </a:solidFill>
              </a:rPr>
              <a:t> : avec 12 000 points de tests, les tests PCR et antigéniques en population générale et les tests PCR salivaires dans l’Éducation</a:t>
            </a:r>
            <a:r>
              <a:rPr lang="fr-FR" sz="3600" dirty="0">
                <a:solidFill>
                  <a:srgbClr val="000091"/>
                </a:solidFill>
              </a:rPr>
              <a:t> </a:t>
            </a:r>
            <a:r>
              <a:rPr lang="fr-FR" sz="3600" dirty="0" smtClean="0">
                <a:solidFill>
                  <a:srgbClr val="000091"/>
                </a:solidFill>
              </a:rPr>
              <a:t>nationale et la sphère médico-sociale sont pris en charge par l’Assurance Maladie. La dernière semaine de mars, ce sont ainsi plus de 3 millions de tests qui ont été réalisés. Cette prise en charge permet à l’Assurance Maladie de remonter les chaînes de contamination, d’accompagner chaque personne malade et ses personnes contacts (plus de 90% des patients zéro contactés en moins de 24h) et à l’ensemble des acteurs nationaux et locaux d’accompagner chacun dans le respect de l’isolement (aide pour la garde d’enfants, les courses, les démarches administratives). </a:t>
            </a:r>
          </a:p>
          <a:p>
            <a:pPr algn="just"/>
            <a:r>
              <a:rPr lang="fr-FR" sz="3600" b="1" dirty="0" smtClean="0">
                <a:solidFill>
                  <a:srgbClr val="000091"/>
                </a:solidFill>
              </a:rPr>
              <a:t>Les autotests ne viennent pas en remplacement de ce système de test, mais en complément</a:t>
            </a:r>
            <a:r>
              <a:rPr lang="fr-FR" sz="3600" dirty="0" smtClean="0">
                <a:solidFill>
                  <a:srgbClr val="000091"/>
                </a:solidFill>
              </a:rPr>
              <a:t> : toute personne symptomatique ou toute personne contact doit continuer de se faire tester par test PCR ou antigénique sur prélèvement nasopharyngé. </a:t>
            </a:r>
          </a:p>
          <a:p>
            <a:pPr algn="just"/>
            <a:r>
              <a:rPr lang="fr-FR" sz="3600" b="1" dirty="0" smtClean="0">
                <a:solidFill>
                  <a:srgbClr val="000091"/>
                </a:solidFill>
              </a:rPr>
              <a:t>Les autotests sont moins sensibles </a:t>
            </a:r>
            <a:r>
              <a:rPr lang="fr-FR" sz="3600" dirty="0" smtClean="0">
                <a:solidFill>
                  <a:srgbClr val="000091"/>
                </a:solidFill>
              </a:rPr>
              <a:t>(en raison de l’auto-prélèvement notamment) et l’interprétation du résultat doit impérativement être accompagnée par les messages de santé publique permettant d’éviter tout sentiment de fausse réassurance en cas de test négatif et pour que la bonne conduite à tenir en cas de test positif soit respectée. En particulier, il est indispensable de réaliser un test PCR de confirmation pour tout autotest positif et de s’isoler. </a:t>
            </a:r>
          </a:p>
          <a:p>
            <a:pPr algn="just"/>
            <a:r>
              <a:rPr lang="fr-FR" sz="3600" b="1" dirty="0" smtClean="0">
                <a:solidFill>
                  <a:srgbClr val="000091"/>
                </a:solidFill>
              </a:rPr>
              <a:t>Les autotests seront déployés en deux temps:</a:t>
            </a:r>
          </a:p>
          <a:p>
            <a:pPr lvl="1" algn="just"/>
            <a:r>
              <a:rPr lang="fr-FR" sz="3200" dirty="0" smtClean="0">
                <a:solidFill>
                  <a:srgbClr val="000091"/>
                </a:solidFill>
              </a:rPr>
              <a:t>Un déploiement par l’Etat pour couvrir les publics les plus éloignés du dépistage (lycéens, étudiants, publics précaires, Outremers) dans le cadre de campagnes itératives et pour accompagner la reprise des enseignements en présentiel</a:t>
            </a:r>
          </a:p>
          <a:p>
            <a:pPr lvl="1" algn="just"/>
            <a:r>
              <a:rPr lang="fr-FR" sz="3200" dirty="0" smtClean="0">
                <a:solidFill>
                  <a:srgbClr val="000091"/>
                </a:solidFill>
              </a:rPr>
              <a:t>Un déploiement en population générale dans les pharmacies, à partir de la semaine du 12 avril </a:t>
            </a:r>
            <a:r>
              <a:rPr lang="fr-FR" sz="3200" dirty="0">
                <a:solidFill>
                  <a:srgbClr val="000091"/>
                </a:solidFill>
              </a:rPr>
              <a:t>2021. </a:t>
            </a:r>
            <a:endParaRPr lang="fr-FR" sz="3200" dirty="0" smtClean="0">
              <a:solidFill>
                <a:srgbClr val="000091"/>
              </a:solidFill>
            </a:endParaRPr>
          </a:p>
        </p:txBody>
      </p:sp>
      <p:sp>
        <p:nvSpPr>
          <p:cNvPr id="4" name="Espace réservé du numéro de diapositive 3"/>
          <p:cNvSpPr>
            <a:spLocks noGrp="1"/>
          </p:cNvSpPr>
          <p:nvPr>
            <p:ph type="sldNum" sz="quarter" idx="12"/>
          </p:nvPr>
        </p:nvSpPr>
        <p:spPr/>
        <p:txBody>
          <a:bodyPr/>
          <a:lstStyle/>
          <a:p>
            <a:fld id="{AF130D2B-A145-4187-9231-579C110DE58B}" type="slidenum">
              <a:rPr lang="fr-FR" smtClean="0"/>
              <a:t>3</a:t>
            </a:fld>
            <a:endParaRPr lang="fr-FR"/>
          </a:p>
        </p:txBody>
      </p:sp>
    </p:spTree>
    <p:extLst>
      <p:ext uri="{BB962C8B-B14F-4D97-AF65-F5344CB8AC3E}">
        <p14:creationId xmlns:p14="http://schemas.microsoft.com/office/powerpoint/2010/main" val="1509844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1"/>
          <p:cNvSpPr>
            <a:spLocks noGrp="1"/>
          </p:cNvSpPr>
          <p:nvPr>
            <p:ph type="title"/>
          </p:nvPr>
        </p:nvSpPr>
        <p:spPr>
          <a:xfrm>
            <a:off x="0" y="97851"/>
            <a:ext cx="12088678" cy="673839"/>
          </a:xfrm>
        </p:spPr>
        <p:txBody>
          <a:bodyPr>
            <a:noAutofit/>
          </a:bodyPr>
          <a:lstStyle/>
          <a:p>
            <a:pPr algn="ctr"/>
            <a:r>
              <a:rPr lang="fr-FR" sz="2800" b="1" spc="400" dirty="0" smtClean="0">
                <a:solidFill>
                  <a:srgbClr val="000091"/>
                </a:solidFill>
                <a:latin typeface="+mn-lt"/>
              </a:rPr>
              <a:t>Quelles sont les différences entre les types de tests autorisés?</a:t>
            </a:r>
            <a:endParaRPr lang="fr-FR" sz="2800" b="1" spc="400" dirty="0">
              <a:solidFill>
                <a:srgbClr val="000091"/>
              </a:solidFill>
              <a:latin typeface="+mn-lt"/>
              <a:ea typeface="+mn-ea"/>
              <a:cs typeface="+mn-cs"/>
            </a:endParaRPr>
          </a:p>
        </p:txBody>
      </p:sp>
      <p:sp>
        <p:nvSpPr>
          <p:cNvPr id="63" name="ZoneTexte 62"/>
          <p:cNvSpPr txBox="1"/>
          <p:nvPr/>
        </p:nvSpPr>
        <p:spPr>
          <a:xfrm>
            <a:off x="2378745" y="848369"/>
            <a:ext cx="2556473" cy="527953"/>
          </a:xfrm>
          <a:prstGeom prst="roundRect">
            <a:avLst/>
          </a:prstGeom>
          <a:solidFill>
            <a:schemeClr val="accent1">
              <a:lumMod val="75000"/>
            </a:schemeClr>
          </a:solidFill>
          <a:ln>
            <a:noFill/>
          </a:ln>
        </p:spPr>
        <p:txBody>
          <a:bodyPr wrap="square" lIns="36000" rIns="36000" rtlCol="0" anchor="ctr">
            <a:noAutofit/>
          </a:bodyPr>
          <a:lstStyle>
            <a:defPPr>
              <a:defRPr lang="fr-FR"/>
            </a:defPPr>
            <a:lvl1pPr algn="ctr">
              <a:defRPr sz="1100" b="1">
                <a:solidFill>
                  <a:schemeClr val="bg1"/>
                </a:solidFill>
                <a:latin typeface="Marianne" panose="02000000000000000000" pitchFamily="50" charset="0"/>
              </a:defRPr>
            </a:lvl1pPr>
          </a:lstStyle>
          <a:p>
            <a:r>
              <a:rPr lang="fr-FR" sz="1800" dirty="0" smtClean="0">
                <a:latin typeface="+mn-lt"/>
              </a:rPr>
              <a:t>TEST PCR</a:t>
            </a:r>
            <a:endParaRPr lang="fr-FR" sz="1800" dirty="0">
              <a:latin typeface="+mn-lt"/>
            </a:endParaRPr>
          </a:p>
        </p:txBody>
      </p:sp>
      <p:sp>
        <p:nvSpPr>
          <p:cNvPr id="64" name="ZoneTexte 63"/>
          <p:cNvSpPr txBox="1"/>
          <p:nvPr/>
        </p:nvSpPr>
        <p:spPr>
          <a:xfrm>
            <a:off x="5655511" y="847974"/>
            <a:ext cx="2556473" cy="528348"/>
          </a:xfrm>
          <a:prstGeom prst="roundRect">
            <a:avLst/>
          </a:prstGeom>
          <a:solidFill>
            <a:srgbClr val="00B0F0"/>
          </a:solidFill>
          <a:ln>
            <a:noFill/>
          </a:ln>
        </p:spPr>
        <p:txBody>
          <a:bodyPr wrap="square" lIns="36000" rIns="36000" rtlCol="0" anchor="ctr">
            <a:noAutofit/>
          </a:bodyPr>
          <a:lstStyle>
            <a:defPPr>
              <a:defRPr lang="fr-FR"/>
            </a:defPPr>
            <a:lvl1pPr algn="ctr">
              <a:defRPr sz="1100" b="1">
                <a:solidFill>
                  <a:schemeClr val="bg1"/>
                </a:solidFill>
                <a:latin typeface="Marianne" panose="02000000000000000000" pitchFamily="50" charset="0"/>
              </a:defRPr>
            </a:lvl1pPr>
          </a:lstStyle>
          <a:p>
            <a:r>
              <a:rPr lang="fr-FR" sz="1400" dirty="0" smtClean="0">
                <a:latin typeface="+mn-lt"/>
              </a:rPr>
              <a:t>TEST ANTIGÉNIQUE SUR PRELEVEMENT </a:t>
            </a:r>
            <a:r>
              <a:rPr lang="fr-FR" sz="1400" dirty="0">
                <a:latin typeface="+mn-lt"/>
              </a:rPr>
              <a:t>NASOPHARYNGÉ</a:t>
            </a:r>
          </a:p>
        </p:txBody>
      </p:sp>
      <p:sp>
        <p:nvSpPr>
          <p:cNvPr id="65" name="ZoneTexte 64"/>
          <p:cNvSpPr txBox="1"/>
          <p:nvPr/>
        </p:nvSpPr>
        <p:spPr>
          <a:xfrm>
            <a:off x="212354" y="1379556"/>
            <a:ext cx="1855116" cy="591403"/>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Type de prélèvement</a:t>
            </a:r>
            <a:endParaRPr lang="fr-FR" b="1" dirty="0">
              <a:solidFill>
                <a:srgbClr val="002060"/>
              </a:solidFill>
            </a:endParaRPr>
          </a:p>
        </p:txBody>
      </p:sp>
      <p:sp>
        <p:nvSpPr>
          <p:cNvPr id="66" name="ZoneTexte 65"/>
          <p:cNvSpPr txBox="1"/>
          <p:nvPr/>
        </p:nvSpPr>
        <p:spPr>
          <a:xfrm>
            <a:off x="212354" y="2021782"/>
            <a:ext cx="1855116" cy="422088"/>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Professionnels qualifiés</a:t>
            </a:r>
            <a:endParaRPr lang="fr-FR" b="1" dirty="0">
              <a:solidFill>
                <a:srgbClr val="002060"/>
              </a:solidFill>
            </a:endParaRPr>
          </a:p>
        </p:txBody>
      </p:sp>
      <p:sp>
        <p:nvSpPr>
          <p:cNvPr id="68" name="ZoneTexte 67"/>
          <p:cNvSpPr txBox="1"/>
          <p:nvPr/>
        </p:nvSpPr>
        <p:spPr>
          <a:xfrm>
            <a:off x="212354" y="2494693"/>
            <a:ext cx="1855116" cy="319397"/>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Objectif du test</a:t>
            </a:r>
            <a:endParaRPr lang="fr-FR" b="1" dirty="0">
              <a:solidFill>
                <a:srgbClr val="002060"/>
              </a:solidFill>
            </a:endParaRPr>
          </a:p>
        </p:txBody>
      </p:sp>
      <p:sp>
        <p:nvSpPr>
          <p:cNvPr id="77" name="ZoneTexte 76"/>
          <p:cNvSpPr txBox="1"/>
          <p:nvPr/>
        </p:nvSpPr>
        <p:spPr>
          <a:xfrm>
            <a:off x="212354" y="2864913"/>
            <a:ext cx="1855116" cy="629214"/>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Délai pour obtenir les résultats</a:t>
            </a:r>
            <a:endParaRPr lang="fr-FR" b="1" dirty="0">
              <a:solidFill>
                <a:srgbClr val="002060"/>
              </a:solidFill>
            </a:endParaRPr>
          </a:p>
        </p:txBody>
      </p:sp>
      <p:sp>
        <p:nvSpPr>
          <p:cNvPr id="78" name="ZoneTexte 77"/>
          <p:cNvSpPr txBox="1"/>
          <p:nvPr/>
        </p:nvSpPr>
        <p:spPr>
          <a:xfrm>
            <a:off x="212354" y="3544950"/>
            <a:ext cx="1855116" cy="745804"/>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Fiabilité</a:t>
            </a:r>
            <a:endParaRPr lang="fr-FR" b="1" dirty="0">
              <a:solidFill>
                <a:srgbClr val="002060"/>
              </a:solidFill>
            </a:endParaRPr>
          </a:p>
        </p:txBody>
      </p:sp>
      <p:sp>
        <p:nvSpPr>
          <p:cNvPr id="80" name="ZoneTexte 79"/>
          <p:cNvSpPr txBox="1"/>
          <p:nvPr/>
        </p:nvSpPr>
        <p:spPr>
          <a:xfrm>
            <a:off x="212354" y="5247845"/>
            <a:ext cx="1855116" cy="662923"/>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Indications</a:t>
            </a:r>
            <a:endParaRPr lang="fr-FR" b="1" dirty="0">
              <a:solidFill>
                <a:srgbClr val="002060"/>
              </a:solidFill>
            </a:endParaRPr>
          </a:p>
        </p:txBody>
      </p:sp>
      <p:sp>
        <p:nvSpPr>
          <p:cNvPr id="81" name="ZoneTexte 80"/>
          <p:cNvSpPr txBox="1"/>
          <p:nvPr/>
        </p:nvSpPr>
        <p:spPr>
          <a:xfrm>
            <a:off x="212354" y="5961592"/>
            <a:ext cx="1855116" cy="759883"/>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a:solidFill>
                  <a:srgbClr val="002060"/>
                </a:solidFill>
              </a:rPr>
              <a:t>Contre-indication(s)*</a:t>
            </a:r>
          </a:p>
        </p:txBody>
      </p:sp>
      <p:sp>
        <p:nvSpPr>
          <p:cNvPr id="82" name="ZoneTexte 81"/>
          <p:cNvSpPr txBox="1"/>
          <p:nvPr/>
        </p:nvSpPr>
        <p:spPr>
          <a:xfrm>
            <a:off x="126315" y="6683777"/>
            <a:ext cx="1686469" cy="230832"/>
          </a:xfrm>
          <a:prstGeom prst="rect">
            <a:avLst/>
          </a:prstGeom>
          <a:noFill/>
        </p:spPr>
        <p:txBody>
          <a:bodyPr wrap="square" rtlCol="0">
            <a:spAutoFit/>
          </a:bodyPr>
          <a:lstStyle/>
          <a:p>
            <a:pPr algn="ctr"/>
            <a:r>
              <a:rPr lang="fr-FR" sz="900" b="1" dirty="0" smtClean="0">
                <a:solidFill>
                  <a:schemeClr val="tx2"/>
                </a:solidFill>
              </a:rPr>
              <a:t>* Selon la doctrine en vigueur</a:t>
            </a:r>
            <a:endParaRPr lang="fr-FR" sz="900" b="1" dirty="0">
              <a:solidFill>
                <a:schemeClr val="tx2"/>
              </a:solidFill>
            </a:endParaRPr>
          </a:p>
        </p:txBody>
      </p:sp>
      <p:pic>
        <p:nvPicPr>
          <p:cNvPr id="84" name="Image 83"/>
          <p:cNvPicPr>
            <a:picLocks noChangeAspect="1"/>
          </p:cNvPicPr>
          <p:nvPr/>
        </p:nvPicPr>
        <p:blipFill rotWithShape="1">
          <a:blip r:embed="rId3"/>
          <a:srcRect l="35346" t="13485" r="43390" b="75668"/>
          <a:stretch/>
        </p:blipFill>
        <p:spPr>
          <a:xfrm>
            <a:off x="5287451" y="1377980"/>
            <a:ext cx="218353" cy="179613"/>
          </a:xfrm>
          <a:prstGeom prst="rect">
            <a:avLst/>
          </a:prstGeom>
        </p:spPr>
      </p:pic>
      <p:sp>
        <p:nvSpPr>
          <p:cNvPr id="85" name="ZoneTexte 84"/>
          <p:cNvSpPr txBox="1"/>
          <p:nvPr/>
        </p:nvSpPr>
        <p:spPr>
          <a:xfrm>
            <a:off x="3681445" y="1581990"/>
            <a:ext cx="3453347" cy="230832"/>
          </a:xfrm>
          <a:prstGeom prst="rect">
            <a:avLst/>
          </a:prstGeom>
          <a:noFill/>
        </p:spPr>
        <p:txBody>
          <a:bodyPr wrap="square" rtlCol="0">
            <a:spAutoFit/>
          </a:bodyPr>
          <a:lstStyle/>
          <a:p>
            <a:pPr algn="ctr"/>
            <a:r>
              <a:rPr lang="fr-FR" sz="900" b="1" dirty="0" smtClean="0">
                <a:solidFill>
                  <a:srgbClr val="000091"/>
                </a:solidFill>
              </a:rPr>
              <a:t>Prélèvement nasopharyngé (avec écouvillon)</a:t>
            </a:r>
            <a:endParaRPr lang="fr-FR" sz="900" b="1" dirty="0">
              <a:solidFill>
                <a:srgbClr val="000091"/>
              </a:solidFill>
            </a:endParaRPr>
          </a:p>
        </p:txBody>
      </p:sp>
      <p:cxnSp>
        <p:nvCxnSpPr>
          <p:cNvPr id="6" name="Connecteur droit 5"/>
          <p:cNvCxnSpPr/>
          <p:nvPr/>
        </p:nvCxnSpPr>
        <p:spPr>
          <a:xfrm flipV="1">
            <a:off x="2488019" y="1831718"/>
            <a:ext cx="9250325" cy="56375"/>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2488019" y="3544951"/>
            <a:ext cx="9294691" cy="14019"/>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V="1">
            <a:off x="2532385" y="4289387"/>
            <a:ext cx="9290313" cy="52191"/>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2532385" y="5910768"/>
            <a:ext cx="9250325" cy="0"/>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2245500" y="2058093"/>
            <a:ext cx="2812923" cy="230832"/>
          </a:xfrm>
          <a:prstGeom prst="rect">
            <a:avLst/>
          </a:prstGeom>
          <a:noFill/>
        </p:spPr>
        <p:txBody>
          <a:bodyPr wrap="square" rtlCol="0">
            <a:spAutoFit/>
          </a:bodyPr>
          <a:lstStyle/>
          <a:p>
            <a:pPr algn="ctr"/>
            <a:r>
              <a:rPr lang="fr-FR" sz="900" b="1" dirty="0" smtClean="0">
                <a:solidFill>
                  <a:srgbClr val="000091"/>
                </a:solidFill>
              </a:rPr>
              <a:t>Analyse en laboratoire par un biologiste</a:t>
            </a:r>
            <a:endParaRPr lang="fr-FR" sz="900" b="1" dirty="0">
              <a:solidFill>
                <a:srgbClr val="000091"/>
              </a:solidFill>
            </a:endParaRPr>
          </a:p>
        </p:txBody>
      </p:sp>
      <p:sp>
        <p:nvSpPr>
          <p:cNvPr id="93" name="ZoneTexte 92"/>
          <p:cNvSpPr txBox="1"/>
          <p:nvPr/>
        </p:nvSpPr>
        <p:spPr>
          <a:xfrm>
            <a:off x="5480411" y="2016387"/>
            <a:ext cx="2812923" cy="369332"/>
          </a:xfrm>
          <a:prstGeom prst="rect">
            <a:avLst/>
          </a:prstGeom>
          <a:noFill/>
        </p:spPr>
        <p:txBody>
          <a:bodyPr wrap="square" rtlCol="0">
            <a:spAutoFit/>
          </a:bodyPr>
          <a:lstStyle/>
          <a:p>
            <a:pPr algn="ctr"/>
            <a:r>
              <a:rPr lang="fr-FR" sz="900" b="1" dirty="0" smtClean="0">
                <a:solidFill>
                  <a:srgbClr val="000091"/>
                </a:solidFill>
              </a:rPr>
              <a:t>Professionnels de santé (médecins, pharmaciens, infirmiers) pour la lecture et le rendu du résultat</a:t>
            </a:r>
            <a:endParaRPr lang="fr-FR" sz="900" b="1" dirty="0">
              <a:solidFill>
                <a:srgbClr val="000091"/>
              </a:solidFill>
            </a:endParaRPr>
          </a:p>
        </p:txBody>
      </p:sp>
      <p:sp>
        <p:nvSpPr>
          <p:cNvPr id="106" name="ZoneTexte 105"/>
          <p:cNvSpPr txBox="1"/>
          <p:nvPr/>
        </p:nvSpPr>
        <p:spPr>
          <a:xfrm>
            <a:off x="3060065" y="2523276"/>
            <a:ext cx="5063813" cy="230832"/>
          </a:xfrm>
          <a:prstGeom prst="rect">
            <a:avLst/>
          </a:prstGeom>
          <a:solidFill>
            <a:schemeClr val="bg1"/>
          </a:solidFill>
        </p:spPr>
        <p:txBody>
          <a:bodyPr wrap="square" rtlCol="0">
            <a:spAutoFit/>
          </a:bodyPr>
          <a:lstStyle/>
          <a:p>
            <a:pPr algn="ctr"/>
            <a:r>
              <a:rPr lang="fr-FR" sz="900" b="1" dirty="0" smtClean="0">
                <a:solidFill>
                  <a:srgbClr val="000091"/>
                </a:solidFill>
              </a:rPr>
              <a:t>Déterminer </a:t>
            </a:r>
            <a:r>
              <a:rPr lang="fr-FR" sz="900" b="1" dirty="0">
                <a:solidFill>
                  <a:srgbClr val="000091"/>
                </a:solidFill>
              </a:rPr>
              <a:t>si </a:t>
            </a:r>
            <a:r>
              <a:rPr lang="fr-FR" sz="900" b="1" dirty="0" smtClean="0">
                <a:solidFill>
                  <a:srgbClr val="000091"/>
                </a:solidFill>
              </a:rPr>
              <a:t>la personne est infectée au virus SARS-CoV-2</a:t>
            </a:r>
          </a:p>
        </p:txBody>
      </p:sp>
      <p:sp>
        <p:nvSpPr>
          <p:cNvPr id="109" name="ZoneTexte 108"/>
          <p:cNvSpPr txBox="1"/>
          <p:nvPr/>
        </p:nvSpPr>
        <p:spPr>
          <a:xfrm>
            <a:off x="6036709" y="3209455"/>
            <a:ext cx="1794076" cy="369332"/>
          </a:xfrm>
          <a:prstGeom prst="rect">
            <a:avLst/>
          </a:prstGeom>
          <a:noFill/>
        </p:spPr>
        <p:txBody>
          <a:bodyPr wrap="square" rtlCol="0">
            <a:spAutoFit/>
          </a:bodyPr>
          <a:lstStyle/>
          <a:p>
            <a:pPr algn="ctr"/>
            <a:r>
              <a:rPr lang="fr-FR" sz="900" b="1" dirty="0">
                <a:solidFill>
                  <a:srgbClr val="000091"/>
                </a:solidFill>
              </a:rPr>
              <a:t>D</a:t>
            </a:r>
            <a:r>
              <a:rPr lang="fr-FR" sz="900" b="1" dirty="0" smtClean="0">
                <a:solidFill>
                  <a:srgbClr val="000091"/>
                </a:solidFill>
              </a:rPr>
              <a:t>e 15 à 30 minutes (selon la notice) </a:t>
            </a:r>
            <a:endParaRPr lang="fr-FR" sz="900" b="1" dirty="0">
              <a:solidFill>
                <a:srgbClr val="000091"/>
              </a:solidFill>
            </a:endParaRPr>
          </a:p>
        </p:txBody>
      </p:sp>
      <p:sp>
        <p:nvSpPr>
          <p:cNvPr id="110" name="ZoneTexte 109"/>
          <p:cNvSpPr txBox="1"/>
          <p:nvPr/>
        </p:nvSpPr>
        <p:spPr>
          <a:xfrm>
            <a:off x="2930812" y="3209455"/>
            <a:ext cx="1371657" cy="230832"/>
          </a:xfrm>
          <a:prstGeom prst="rect">
            <a:avLst/>
          </a:prstGeom>
          <a:noFill/>
        </p:spPr>
        <p:txBody>
          <a:bodyPr wrap="square" rtlCol="0">
            <a:spAutoFit/>
          </a:bodyPr>
          <a:lstStyle/>
          <a:p>
            <a:pPr algn="ctr"/>
            <a:r>
              <a:rPr lang="fr-FR" sz="900" b="1" dirty="0" smtClean="0">
                <a:solidFill>
                  <a:srgbClr val="000091"/>
                </a:solidFill>
              </a:rPr>
              <a:t>24h en moyenne</a:t>
            </a:r>
            <a:endParaRPr lang="fr-FR" sz="900" b="1" dirty="0">
              <a:solidFill>
                <a:srgbClr val="000091"/>
              </a:solidFill>
            </a:endParaRPr>
          </a:p>
        </p:txBody>
      </p:sp>
      <p:sp>
        <p:nvSpPr>
          <p:cNvPr id="117" name="ZoneTexte 116"/>
          <p:cNvSpPr txBox="1"/>
          <p:nvPr/>
        </p:nvSpPr>
        <p:spPr>
          <a:xfrm>
            <a:off x="2852207" y="3923866"/>
            <a:ext cx="1609549" cy="230832"/>
          </a:xfrm>
          <a:prstGeom prst="rect">
            <a:avLst/>
          </a:prstGeom>
          <a:noFill/>
        </p:spPr>
        <p:txBody>
          <a:bodyPr wrap="square" rtlCol="0">
            <a:spAutoFit/>
          </a:bodyPr>
          <a:lstStyle/>
          <a:p>
            <a:pPr algn="ctr"/>
            <a:r>
              <a:rPr lang="fr-FR" sz="900" b="1" dirty="0" smtClean="0">
                <a:solidFill>
                  <a:srgbClr val="000091"/>
                </a:solidFill>
              </a:rPr>
              <a:t>Technique de référence </a:t>
            </a:r>
            <a:endParaRPr lang="fr-FR" sz="900" b="1" dirty="0">
              <a:solidFill>
                <a:srgbClr val="000091"/>
              </a:solidFill>
            </a:endParaRPr>
          </a:p>
        </p:txBody>
      </p:sp>
      <p:sp>
        <p:nvSpPr>
          <p:cNvPr id="118" name="ZoneTexte 117"/>
          <p:cNvSpPr txBox="1"/>
          <p:nvPr/>
        </p:nvSpPr>
        <p:spPr>
          <a:xfrm>
            <a:off x="5505804" y="3910419"/>
            <a:ext cx="2948327" cy="369332"/>
          </a:xfrm>
          <a:prstGeom prst="rect">
            <a:avLst/>
          </a:prstGeom>
          <a:noFill/>
        </p:spPr>
        <p:txBody>
          <a:bodyPr wrap="square" rtlCol="0">
            <a:spAutoFit/>
          </a:bodyPr>
          <a:lstStyle/>
          <a:p>
            <a:pPr algn="ctr"/>
            <a:r>
              <a:rPr lang="fr-FR" sz="900" b="1" dirty="0" smtClean="0">
                <a:solidFill>
                  <a:srgbClr val="000091"/>
                </a:solidFill>
              </a:rPr>
              <a:t>Risque de </a:t>
            </a:r>
            <a:r>
              <a:rPr lang="fr-FR" sz="900" b="1" dirty="0">
                <a:solidFill>
                  <a:srgbClr val="000091"/>
                </a:solidFill>
              </a:rPr>
              <a:t>faux négatifs pour les personnes dont la charge virale est faible à </a:t>
            </a:r>
            <a:r>
              <a:rPr lang="fr-FR" sz="900" b="1" dirty="0" smtClean="0">
                <a:solidFill>
                  <a:srgbClr val="000091"/>
                </a:solidFill>
              </a:rPr>
              <a:t>modérée  </a:t>
            </a:r>
            <a:endParaRPr lang="fr-FR" sz="900" b="1" dirty="0">
              <a:solidFill>
                <a:srgbClr val="000091"/>
              </a:solidFill>
            </a:endParaRPr>
          </a:p>
        </p:txBody>
      </p:sp>
      <p:sp>
        <p:nvSpPr>
          <p:cNvPr id="138" name="ZoneTexte 137"/>
          <p:cNvSpPr txBox="1"/>
          <p:nvPr/>
        </p:nvSpPr>
        <p:spPr>
          <a:xfrm>
            <a:off x="2220956" y="5169631"/>
            <a:ext cx="2938900" cy="784830"/>
          </a:xfrm>
          <a:prstGeom prst="rect">
            <a:avLst/>
          </a:prstGeom>
          <a:noFill/>
        </p:spPr>
        <p:txBody>
          <a:bodyPr wrap="square" rtlCol="0">
            <a:spAutoFit/>
          </a:bodyPr>
          <a:lstStyle/>
          <a:p>
            <a:pPr marL="171450" indent="-171450" algn="just">
              <a:buFont typeface="Arial" panose="020B0604020202020204" pitchFamily="34" charset="0"/>
              <a:buChar char="•"/>
            </a:pPr>
            <a:r>
              <a:rPr lang="fr-FR" sz="900" b="1" dirty="0" smtClean="0">
                <a:solidFill>
                  <a:srgbClr val="000091"/>
                </a:solidFill>
              </a:rPr>
              <a:t>En prélèvement </a:t>
            </a:r>
            <a:r>
              <a:rPr lang="fr-FR" sz="900" b="1" dirty="0" err="1" smtClean="0">
                <a:solidFill>
                  <a:srgbClr val="000091"/>
                </a:solidFill>
              </a:rPr>
              <a:t>nasopharyngé</a:t>
            </a:r>
            <a:r>
              <a:rPr lang="fr-FR" sz="900" b="1" dirty="0" smtClean="0">
                <a:solidFill>
                  <a:srgbClr val="000091"/>
                </a:solidFill>
              </a:rPr>
              <a:t> : personnes symptomatiques et asymptomatiques</a:t>
            </a:r>
          </a:p>
          <a:p>
            <a:pPr marL="171450" indent="-171450" algn="just">
              <a:buFont typeface="Arial" panose="020B0604020202020204" pitchFamily="34" charset="0"/>
              <a:buChar char="•"/>
            </a:pPr>
            <a:r>
              <a:rPr lang="fr-FR" sz="900" b="1" dirty="0" smtClean="0">
                <a:solidFill>
                  <a:srgbClr val="000091"/>
                </a:solidFill>
              </a:rPr>
              <a:t>En prélèvement salivaire : quand le prélèvement </a:t>
            </a:r>
            <a:r>
              <a:rPr lang="fr-FR" sz="900" b="1" dirty="0" err="1" smtClean="0">
                <a:solidFill>
                  <a:srgbClr val="000091"/>
                </a:solidFill>
              </a:rPr>
              <a:t>nasopharyngé</a:t>
            </a:r>
            <a:r>
              <a:rPr lang="fr-FR" sz="900" b="1" dirty="0" smtClean="0">
                <a:solidFill>
                  <a:srgbClr val="000091"/>
                </a:solidFill>
              </a:rPr>
              <a:t> est difficile ou dans le cadre de dépistages itératifs ciblés</a:t>
            </a:r>
          </a:p>
        </p:txBody>
      </p:sp>
      <p:sp>
        <p:nvSpPr>
          <p:cNvPr id="139" name="ZoneTexte 138"/>
          <p:cNvSpPr txBox="1"/>
          <p:nvPr/>
        </p:nvSpPr>
        <p:spPr>
          <a:xfrm>
            <a:off x="5481550" y="5261520"/>
            <a:ext cx="2730434" cy="369332"/>
          </a:xfrm>
          <a:prstGeom prst="rect">
            <a:avLst/>
          </a:prstGeom>
          <a:noFill/>
        </p:spPr>
        <p:txBody>
          <a:bodyPr wrap="square" rtlCol="0">
            <a:spAutoFit/>
          </a:bodyPr>
          <a:lstStyle/>
          <a:p>
            <a:pPr marL="171450" indent="-171450" algn="just">
              <a:buFont typeface="Arial" panose="020B0604020202020204" pitchFamily="34" charset="0"/>
              <a:buChar char="•"/>
            </a:pPr>
            <a:r>
              <a:rPr lang="fr-FR" sz="900" b="1" dirty="0" smtClean="0">
                <a:solidFill>
                  <a:srgbClr val="000091"/>
                </a:solidFill>
              </a:rPr>
              <a:t>Personnes asymptomatiques et contacts </a:t>
            </a:r>
            <a:r>
              <a:rPr lang="fr-FR" sz="900" b="1" dirty="0">
                <a:solidFill>
                  <a:srgbClr val="000091"/>
                </a:solidFill>
              </a:rPr>
              <a:t>à risque</a:t>
            </a:r>
          </a:p>
          <a:p>
            <a:pPr marL="171450" indent="-171450" algn="just">
              <a:buFont typeface="Arial" panose="020B0604020202020204" pitchFamily="34" charset="0"/>
              <a:buChar char="•"/>
            </a:pPr>
            <a:r>
              <a:rPr lang="fr-FR" sz="900" b="1" dirty="0">
                <a:solidFill>
                  <a:srgbClr val="000091"/>
                </a:solidFill>
              </a:rPr>
              <a:t>Personnes symptomatiques ≤ 4 jours</a:t>
            </a:r>
          </a:p>
        </p:txBody>
      </p:sp>
      <p:grpSp>
        <p:nvGrpSpPr>
          <p:cNvPr id="7" name="Groupe 6"/>
          <p:cNvGrpSpPr/>
          <p:nvPr/>
        </p:nvGrpSpPr>
        <p:grpSpPr>
          <a:xfrm>
            <a:off x="6839081" y="2971197"/>
            <a:ext cx="189332" cy="238016"/>
            <a:chOff x="9805044" y="3784836"/>
            <a:chExt cx="550862" cy="610466"/>
          </a:xfrm>
          <a:solidFill>
            <a:schemeClr val="accent1">
              <a:lumMod val="60000"/>
              <a:lumOff val="40000"/>
            </a:schemeClr>
          </a:solidFill>
        </p:grpSpPr>
        <p:sp>
          <p:nvSpPr>
            <p:cNvPr id="142" name="Freeform 43"/>
            <p:cNvSpPr>
              <a:spLocks noEditPoints="1"/>
            </p:cNvSpPr>
            <p:nvPr/>
          </p:nvSpPr>
          <p:spPr bwMode="auto">
            <a:xfrm>
              <a:off x="9805044" y="3784836"/>
              <a:ext cx="550862" cy="610466"/>
            </a:xfrm>
            <a:custGeom>
              <a:avLst/>
              <a:gdLst>
                <a:gd name="T0" fmla="*/ 189 w 211"/>
                <a:gd name="T1" fmla="*/ 87 h 257"/>
                <a:gd name="T2" fmla="*/ 201 w 211"/>
                <a:gd name="T3" fmla="*/ 75 h 257"/>
                <a:gd name="T4" fmla="*/ 182 w 211"/>
                <a:gd name="T5" fmla="*/ 56 h 257"/>
                <a:gd name="T6" fmla="*/ 170 w 211"/>
                <a:gd name="T7" fmla="*/ 68 h 257"/>
                <a:gd name="T8" fmla="*/ 119 w 211"/>
                <a:gd name="T9" fmla="*/ 47 h 257"/>
                <a:gd name="T10" fmla="*/ 119 w 211"/>
                <a:gd name="T11" fmla="*/ 33 h 257"/>
                <a:gd name="T12" fmla="*/ 136 w 211"/>
                <a:gd name="T13" fmla="*/ 33 h 257"/>
                <a:gd name="T14" fmla="*/ 153 w 211"/>
                <a:gd name="T15" fmla="*/ 16 h 257"/>
                <a:gd name="T16" fmla="*/ 136 w 211"/>
                <a:gd name="T17" fmla="*/ 0 h 257"/>
                <a:gd name="T18" fmla="*/ 75 w 211"/>
                <a:gd name="T19" fmla="*/ 0 h 257"/>
                <a:gd name="T20" fmla="*/ 59 w 211"/>
                <a:gd name="T21" fmla="*/ 16 h 257"/>
                <a:gd name="T22" fmla="*/ 75 w 211"/>
                <a:gd name="T23" fmla="*/ 33 h 257"/>
                <a:gd name="T24" fmla="*/ 93 w 211"/>
                <a:gd name="T25" fmla="*/ 33 h 257"/>
                <a:gd name="T26" fmla="*/ 93 w 211"/>
                <a:gd name="T27" fmla="*/ 47 h 257"/>
                <a:gd name="T28" fmla="*/ 38 w 211"/>
                <a:gd name="T29" fmla="*/ 71 h 257"/>
                <a:gd name="T30" fmla="*/ 23 w 211"/>
                <a:gd name="T31" fmla="*/ 56 h 257"/>
                <a:gd name="T32" fmla="*/ 4 w 211"/>
                <a:gd name="T33" fmla="*/ 75 h 257"/>
                <a:gd name="T34" fmla="*/ 20 w 211"/>
                <a:gd name="T35" fmla="*/ 90 h 257"/>
                <a:gd name="T36" fmla="*/ 0 w 211"/>
                <a:gd name="T37" fmla="*/ 151 h 257"/>
                <a:gd name="T38" fmla="*/ 106 w 211"/>
                <a:gd name="T39" fmla="*/ 257 h 257"/>
                <a:gd name="T40" fmla="*/ 211 w 211"/>
                <a:gd name="T41" fmla="*/ 151 h 257"/>
                <a:gd name="T42" fmla="*/ 189 w 211"/>
                <a:gd name="T43" fmla="*/ 87 h 257"/>
                <a:gd name="T44" fmla="*/ 106 w 211"/>
                <a:gd name="T45" fmla="*/ 235 h 257"/>
                <a:gd name="T46" fmla="*/ 22 w 211"/>
                <a:gd name="T47" fmla="*/ 151 h 257"/>
                <a:gd name="T48" fmla="*/ 106 w 211"/>
                <a:gd name="T49" fmla="*/ 68 h 257"/>
                <a:gd name="T50" fmla="*/ 189 w 211"/>
                <a:gd name="T51" fmla="*/ 151 h 257"/>
                <a:gd name="T52" fmla="*/ 106 w 211"/>
                <a:gd name="T5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57">
                  <a:moveTo>
                    <a:pt x="189" y="87"/>
                  </a:moveTo>
                  <a:cubicBezTo>
                    <a:pt x="201" y="75"/>
                    <a:pt x="201" y="75"/>
                    <a:pt x="201" y="75"/>
                  </a:cubicBezTo>
                  <a:cubicBezTo>
                    <a:pt x="182" y="56"/>
                    <a:pt x="182" y="56"/>
                    <a:pt x="182" y="56"/>
                  </a:cubicBezTo>
                  <a:cubicBezTo>
                    <a:pt x="170" y="68"/>
                    <a:pt x="170" y="68"/>
                    <a:pt x="170" y="68"/>
                  </a:cubicBezTo>
                  <a:cubicBezTo>
                    <a:pt x="156" y="57"/>
                    <a:pt x="138" y="49"/>
                    <a:pt x="119" y="47"/>
                  </a:cubicBezTo>
                  <a:cubicBezTo>
                    <a:pt x="119" y="33"/>
                    <a:pt x="119" y="33"/>
                    <a:pt x="119" y="33"/>
                  </a:cubicBezTo>
                  <a:cubicBezTo>
                    <a:pt x="136" y="33"/>
                    <a:pt x="136" y="33"/>
                    <a:pt x="136" y="33"/>
                  </a:cubicBezTo>
                  <a:cubicBezTo>
                    <a:pt x="145" y="33"/>
                    <a:pt x="153" y="25"/>
                    <a:pt x="153" y="16"/>
                  </a:cubicBezTo>
                  <a:cubicBezTo>
                    <a:pt x="153" y="7"/>
                    <a:pt x="145" y="0"/>
                    <a:pt x="136" y="0"/>
                  </a:cubicBezTo>
                  <a:cubicBezTo>
                    <a:pt x="75" y="0"/>
                    <a:pt x="75" y="0"/>
                    <a:pt x="75" y="0"/>
                  </a:cubicBezTo>
                  <a:cubicBezTo>
                    <a:pt x="66" y="0"/>
                    <a:pt x="59" y="7"/>
                    <a:pt x="59" y="16"/>
                  </a:cubicBezTo>
                  <a:cubicBezTo>
                    <a:pt x="59" y="25"/>
                    <a:pt x="66" y="33"/>
                    <a:pt x="75" y="33"/>
                  </a:cubicBezTo>
                  <a:cubicBezTo>
                    <a:pt x="93" y="33"/>
                    <a:pt x="93" y="33"/>
                    <a:pt x="93" y="33"/>
                  </a:cubicBezTo>
                  <a:cubicBezTo>
                    <a:pt x="93" y="47"/>
                    <a:pt x="93" y="47"/>
                    <a:pt x="93" y="47"/>
                  </a:cubicBezTo>
                  <a:cubicBezTo>
                    <a:pt x="72" y="49"/>
                    <a:pt x="53" y="58"/>
                    <a:pt x="38" y="71"/>
                  </a:cubicBezTo>
                  <a:cubicBezTo>
                    <a:pt x="23" y="56"/>
                    <a:pt x="23" y="56"/>
                    <a:pt x="23" y="56"/>
                  </a:cubicBezTo>
                  <a:cubicBezTo>
                    <a:pt x="4" y="75"/>
                    <a:pt x="4" y="75"/>
                    <a:pt x="4" y="75"/>
                  </a:cubicBezTo>
                  <a:cubicBezTo>
                    <a:pt x="20" y="90"/>
                    <a:pt x="20" y="90"/>
                    <a:pt x="20" y="90"/>
                  </a:cubicBezTo>
                  <a:cubicBezTo>
                    <a:pt x="8" y="108"/>
                    <a:pt x="0" y="129"/>
                    <a:pt x="0" y="151"/>
                  </a:cubicBezTo>
                  <a:cubicBezTo>
                    <a:pt x="0" y="209"/>
                    <a:pt x="48" y="257"/>
                    <a:pt x="106" y="257"/>
                  </a:cubicBezTo>
                  <a:cubicBezTo>
                    <a:pt x="164" y="257"/>
                    <a:pt x="211" y="209"/>
                    <a:pt x="211" y="151"/>
                  </a:cubicBezTo>
                  <a:cubicBezTo>
                    <a:pt x="211" y="127"/>
                    <a:pt x="203" y="104"/>
                    <a:pt x="189" y="87"/>
                  </a:cubicBezTo>
                  <a:close/>
                  <a:moveTo>
                    <a:pt x="106" y="235"/>
                  </a:moveTo>
                  <a:cubicBezTo>
                    <a:pt x="60" y="235"/>
                    <a:pt x="22" y="197"/>
                    <a:pt x="22" y="151"/>
                  </a:cubicBezTo>
                  <a:cubicBezTo>
                    <a:pt x="22" y="105"/>
                    <a:pt x="60" y="68"/>
                    <a:pt x="106" y="68"/>
                  </a:cubicBezTo>
                  <a:cubicBezTo>
                    <a:pt x="152" y="68"/>
                    <a:pt x="189" y="105"/>
                    <a:pt x="189" y="151"/>
                  </a:cubicBezTo>
                  <a:cubicBezTo>
                    <a:pt x="189" y="197"/>
                    <a:pt x="152" y="235"/>
                    <a:pt x="106" y="235"/>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sp>
          <p:nvSpPr>
            <p:cNvPr id="143" name="Freeform 44"/>
            <p:cNvSpPr>
              <a:spLocks/>
            </p:cNvSpPr>
            <p:nvPr/>
          </p:nvSpPr>
          <p:spPr bwMode="auto">
            <a:xfrm>
              <a:off x="10036819" y="3983975"/>
              <a:ext cx="139701" cy="191551"/>
            </a:xfrm>
            <a:custGeom>
              <a:avLst/>
              <a:gdLst>
                <a:gd name="T0" fmla="*/ 29 w 53"/>
                <a:gd name="T1" fmla="*/ 64 h 89"/>
                <a:gd name="T2" fmla="*/ 32 w 53"/>
                <a:gd name="T3" fmla="*/ 58 h 89"/>
                <a:gd name="T4" fmla="*/ 51 w 53"/>
                <a:gd name="T5" fmla="*/ 1 h 89"/>
                <a:gd name="T6" fmla="*/ 18 w 53"/>
                <a:gd name="T7" fmla="*/ 51 h 89"/>
                <a:gd name="T8" fmla="*/ 16 w 53"/>
                <a:gd name="T9" fmla="*/ 57 h 89"/>
                <a:gd name="T10" fmla="*/ 3 w 53"/>
                <a:gd name="T11" fmla="*/ 65 h 89"/>
                <a:gd name="T12" fmla="*/ 10 w 53"/>
                <a:gd name="T13" fmla="*/ 85 h 89"/>
                <a:gd name="T14" fmla="*/ 30 w 53"/>
                <a:gd name="T15" fmla="*/ 78 h 89"/>
                <a:gd name="T16" fmla="*/ 29 w 53"/>
                <a:gd name="T1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9">
                  <a:moveTo>
                    <a:pt x="29" y="64"/>
                  </a:moveTo>
                  <a:cubicBezTo>
                    <a:pt x="30" y="62"/>
                    <a:pt x="31" y="60"/>
                    <a:pt x="32" y="58"/>
                  </a:cubicBezTo>
                  <a:cubicBezTo>
                    <a:pt x="40" y="41"/>
                    <a:pt x="53" y="2"/>
                    <a:pt x="51" y="1"/>
                  </a:cubicBezTo>
                  <a:cubicBezTo>
                    <a:pt x="49" y="0"/>
                    <a:pt x="27" y="34"/>
                    <a:pt x="18" y="51"/>
                  </a:cubicBezTo>
                  <a:cubicBezTo>
                    <a:pt x="17" y="53"/>
                    <a:pt x="16" y="55"/>
                    <a:pt x="16" y="57"/>
                  </a:cubicBezTo>
                  <a:cubicBezTo>
                    <a:pt x="10" y="57"/>
                    <a:pt x="6" y="60"/>
                    <a:pt x="3" y="65"/>
                  </a:cubicBezTo>
                  <a:cubicBezTo>
                    <a:pt x="0" y="73"/>
                    <a:pt x="3" y="82"/>
                    <a:pt x="10" y="85"/>
                  </a:cubicBezTo>
                  <a:cubicBezTo>
                    <a:pt x="18" y="89"/>
                    <a:pt x="27" y="86"/>
                    <a:pt x="30" y="78"/>
                  </a:cubicBezTo>
                  <a:cubicBezTo>
                    <a:pt x="33" y="73"/>
                    <a:pt x="32" y="68"/>
                    <a:pt x="29" y="64"/>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grpSp>
      <p:grpSp>
        <p:nvGrpSpPr>
          <p:cNvPr id="144" name="Groupe 143"/>
          <p:cNvGrpSpPr/>
          <p:nvPr/>
        </p:nvGrpSpPr>
        <p:grpSpPr>
          <a:xfrm>
            <a:off x="3023077" y="2971197"/>
            <a:ext cx="189332" cy="238016"/>
            <a:chOff x="9805044" y="3784836"/>
            <a:chExt cx="550862" cy="610466"/>
          </a:xfrm>
          <a:solidFill>
            <a:schemeClr val="accent1">
              <a:lumMod val="60000"/>
              <a:lumOff val="40000"/>
            </a:schemeClr>
          </a:solidFill>
        </p:grpSpPr>
        <p:sp>
          <p:nvSpPr>
            <p:cNvPr id="145" name="Freeform 43"/>
            <p:cNvSpPr>
              <a:spLocks noEditPoints="1"/>
            </p:cNvSpPr>
            <p:nvPr/>
          </p:nvSpPr>
          <p:spPr bwMode="auto">
            <a:xfrm>
              <a:off x="9805044" y="3784836"/>
              <a:ext cx="550862" cy="610466"/>
            </a:xfrm>
            <a:custGeom>
              <a:avLst/>
              <a:gdLst>
                <a:gd name="T0" fmla="*/ 189 w 211"/>
                <a:gd name="T1" fmla="*/ 87 h 257"/>
                <a:gd name="T2" fmla="*/ 201 w 211"/>
                <a:gd name="T3" fmla="*/ 75 h 257"/>
                <a:gd name="T4" fmla="*/ 182 w 211"/>
                <a:gd name="T5" fmla="*/ 56 h 257"/>
                <a:gd name="T6" fmla="*/ 170 w 211"/>
                <a:gd name="T7" fmla="*/ 68 h 257"/>
                <a:gd name="T8" fmla="*/ 119 w 211"/>
                <a:gd name="T9" fmla="*/ 47 h 257"/>
                <a:gd name="T10" fmla="*/ 119 w 211"/>
                <a:gd name="T11" fmla="*/ 33 h 257"/>
                <a:gd name="T12" fmla="*/ 136 w 211"/>
                <a:gd name="T13" fmla="*/ 33 h 257"/>
                <a:gd name="T14" fmla="*/ 153 w 211"/>
                <a:gd name="T15" fmla="*/ 16 h 257"/>
                <a:gd name="T16" fmla="*/ 136 w 211"/>
                <a:gd name="T17" fmla="*/ 0 h 257"/>
                <a:gd name="T18" fmla="*/ 75 w 211"/>
                <a:gd name="T19" fmla="*/ 0 h 257"/>
                <a:gd name="T20" fmla="*/ 59 w 211"/>
                <a:gd name="T21" fmla="*/ 16 h 257"/>
                <a:gd name="T22" fmla="*/ 75 w 211"/>
                <a:gd name="T23" fmla="*/ 33 h 257"/>
                <a:gd name="T24" fmla="*/ 93 w 211"/>
                <a:gd name="T25" fmla="*/ 33 h 257"/>
                <a:gd name="T26" fmla="*/ 93 w 211"/>
                <a:gd name="T27" fmla="*/ 47 h 257"/>
                <a:gd name="T28" fmla="*/ 38 w 211"/>
                <a:gd name="T29" fmla="*/ 71 h 257"/>
                <a:gd name="T30" fmla="*/ 23 w 211"/>
                <a:gd name="T31" fmla="*/ 56 h 257"/>
                <a:gd name="T32" fmla="*/ 4 w 211"/>
                <a:gd name="T33" fmla="*/ 75 h 257"/>
                <a:gd name="T34" fmla="*/ 20 w 211"/>
                <a:gd name="T35" fmla="*/ 90 h 257"/>
                <a:gd name="T36" fmla="*/ 0 w 211"/>
                <a:gd name="T37" fmla="*/ 151 h 257"/>
                <a:gd name="T38" fmla="*/ 106 w 211"/>
                <a:gd name="T39" fmla="*/ 257 h 257"/>
                <a:gd name="T40" fmla="*/ 211 w 211"/>
                <a:gd name="T41" fmla="*/ 151 h 257"/>
                <a:gd name="T42" fmla="*/ 189 w 211"/>
                <a:gd name="T43" fmla="*/ 87 h 257"/>
                <a:gd name="T44" fmla="*/ 106 w 211"/>
                <a:gd name="T45" fmla="*/ 235 h 257"/>
                <a:gd name="T46" fmla="*/ 22 w 211"/>
                <a:gd name="T47" fmla="*/ 151 h 257"/>
                <a:gd name="T48" fmla="*/ 106 w 211"/>
                <a:gd name="T49" fmla="*/ 68 h 257"/>
                <a:gd name="T50" fmla="*/ 189 w 211"/>
                <a:gd name="T51" fmla="*/ 151 h 257"/>
                <a:gd name="T52" fmla="*/ 106 w 211"/>
                <a:gd name="T5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57">
                  <a:moveTo>
                    <a:pt x="189" y="87"/>
                  </a:moveTo>
                  <a:cubicBezTo>
                    <a:pt x="201" y="75"/>
                    <a:pt x="201" y="75"/>
                    <a:pt x="201" y="75"/>
                  </a:cubicBezTo>
                  <a:cubicBezTo>
                    <a:pt x="182" y="56"/>
                    <a:pt x="182" y="56"/>
                    <a:pt x="182" y="56"/>
                  </a:cubicBezTo>
                  <a:cubicBezTo>
                    <a:pt x="170" y="68"/>
                    <a:pt x="170" y="68"/>
                    <a:pt x="170" y="68"/>
                  </a:cubicBezTo>
                  <a:cubicBezTo>
                    <a:pt x="156" y="57"/>
                    <a:pt x="138" y="49"/>
                    <a:pt x="119" y="47"/>
                  </a:cubicBezTo>
                  <a:cubicBezTo>
                    <a:pt x="119" y="33"/>
                    <a:pt x="119" y="33"/>
                    <a:pt x="119" y="33"/>
                  </a:cubicBezTo>
                  <a:cubicBezTo>
                    <a:pt x="136" y="33"/>
                    <a:pt x="136" y="33"/>
                    <a:pt x="136" y="33"/>
                  </a:cubicBezTo>
                  <a:cubicBezTo>
                    <a:pt x="145" y="33"/>
                    <a:pt x="153" y="25"/>
                    <a:pt x="153" y="16"/>
                  </a:cubicBezTo>
                  <a:cubicBezTo>
                    <a:pt x="153" y="7"/>
                    <a:pt x="145" y="0"/>
                    <a:pt x="136" y="0"/>
                  </a:cubicBezTo>
                  <a:cubicBezTo>
                    <a:pt x="75" y="0"/>
                    <a:pt x="75" y="0"/>
                    <a:pt x="75" y="0"/>
                  </a:cubicBezTo>
                  <a:cubicBezTo>
                    <a:pt x="66" y="0"/>
                    <a:pt x="59" y="7"/>
                    <a:pt x="59" y="16"/>
                  </a:cubicBezTo>
                  <a:cubicBezTo>
                    <a:pt x="59" y="25"/>
                    <a:pt x="66" y="33"/>
                    <a:pt x="75" y="33"/>
                  </a:cubicBezTo>
                  <a:cubicBezTo>
                    <a:pt x="93" y="33"/>
                    <a:pt x="93" y="33"/>
                    <a:pt x="93" y="33"/>
                  </a:cubicBezTo>
                  <a:cubicBezTo>
                    <a:pt x="93" y="47"/>
                    <a:pt x="93" y="47"/>
                    <a:pt x="93" y="47"/>
                  </a:cubicBezTo>
                  <a:cubicBezTo>
                    <a:pt x="72" y="49"/>
                    <a:pt x="53" y="58"/>
                    <a:pt x="38" y="71"/>
                  </a:cubicBezTo>
                  <a:cubicBezTo>
                    <a:pt x="23" y="56"/>
                    <a:pt x="23" y="56"/>
                    <a:pt x="23" y="56"/>
                  </a:cubicBezTo>
                  <a:cubicBezTo>
                    <a:pt x="4" y="75"/>
                    <a:pt x="4" y="75"/>
                    <a:pt x="4" y="75"/>
                  </a:cubicBezTo>
                  <a:cubicBezTo>
                    <a:pt x="20" y="90"/>
                    <a:pt x="20" y="90"/>
                    <a:pt x="20" y="90"/>
                  </a:cubicBezTo>
                  <a:cubicBezTo>
                    <a:pt x="8" y="108"/>
                    <a:pt x="0" y="129"/>
                    <a:pt x="0" y="151"/>
                  </a:cubicBezTo>
                  <a:cubicBezTo>
                    <a:pt x="0" y="209"/>
                    <a:pt x="48" y="257"/>
                    <a:pt x="106" y="257"/>
                  </a:cubicBezTo>
                  <a:cubicBezTo>
                    <a:pt x="164" y="257"/>
                    <a:pt x="211" y="209"/>
                    <a:pt x="211" y="151"/>
                  </a:cubicBezTo>
                  <a:cubicBezTo>
                    <a:pt x="211" y="127"/>
                    <a:pt x="203" y="104"/>
                    <a:pt x="189" y="87"/>
                  </a:cubicBezTo>
                  <a:close/>
                  <a:moveTo>
                    <a:pt x="106" y="235"/>
                  </a:moveTo>
                  <a:cubicBezTo>
                    <a:pt x="60" y="235"/>
                    <a:pt x="22" y="197"/>
                    <a:pt x="22" y="151"/>
                  </a:cubicBezTo>
                  <a:cubicBezTo>
                    <a:pt x="22" y="105"/>
                    <a:pt x="60" y="68"/>
                    <a:pt x="106" y="68"/>
                  </a:cubicBezTo>
                  <a:cubicBezTo>
                    <a:pt x="152" y="68"/>
                    <a:pt x="189" y="105"/>
                    <a:pt x="189" y="151"/>
                  </a:cubicBezTo>
                  <a:cubicBezTo>
                    <a:pt x="189" y="197"/>
                    <a:pt x="152" y="235"/>
                    <a:pt x="106" y="235"/>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sp>
          <p:nvSpPr>
            <p:cNvPr id="146" name="Freeform 44"/>
            <p:cNvSpPr>
              <a:spLocks/>
            </p:cNvSpPr>
            <p:nvPr/>
          </p:nvSpPr>
          <p:spPr bwMode="auto">
            <a:xfrm>
              <a:off x="10036819" y="3983975"/>
              <a:ext cx="139701" cy="191551"/>
            </a:xfrm>
            <a:custGeom>
              <a:avLst/>
              <a:gdLst>
                <a:gd name="T0" fmla="*/ 29 w 53"/>
                <a:gd name="T1" fmla="*/ 64 h 89"/>
                <a:gd name="T2" fmla="*/ 32 w 53"/>
                <a:gd name="T3" fmla="*/ 58 h 89"/>
                <a:gd name="T4" fmla="*/ 51 w 53"/>
                <a:gd name="T5" fmla="*/ 1 h 89"/>
                <a:gd name="T6" fmla="*/ 18 w 53"/>
                <a:gd name="T7" fmla="*/ 51 h 89"/>
                <a:gd name="T8" fmla="*/ 16 w 53"/>
                <a:gd name="T9" fmla="*/ 57 h 89"/>
                <a:gd name="T10" fmla="*/ 3 w 53"/>
                <a:gd name="T11" fmla="*/ 65 h 89"/>
                <a:gd name="T12" fmla="*/ 10 w 53"/>
                <a:gd name="T13" fmla="*/ 85 h 89"/>
                <a:gd name="T14" fmla="*/ 30 w 53"/>
                <a:gd name="T15" fmla="*/ 78 h 89"/>
                <a:gd name="T16" fmla="*/ 29 w 53"/>
                <a:gd name="T1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9">
                  <a:moveTo>
                    <a:pt x="29" y="64"/>
                  </a:moveTo>
                  <a:cubicBezTo>
                    <a:pt x="30" y="62"/>
                    <a:pt x="31" y="60"/>
                    <a:pt x="32" y="58"/>
                  </a:cubicBezTo>
                  <a:cubicBezTo>
                    <a:pt x="40" y="41"/>
                    <a:pt x="53" y="2"/>
                    <a:pt x="51" y="1"/>
                  </a:cubicBezTo>
                  <a:cubicBezTo>
                    <a:pt x="49" y="0"/>
                    <a:pt x="27" y="34"/>
                    <a:pt x="18" y="51"/>
                  </a:cubicBezTo>
                  <a:cubicBezTo>
                    <a:pt x="17" y="53"/>
                    <a:pt x="16" y="55"/>
                    <a:pt x="16" y="57"/>
                  </a:cubicBezTo>
                  <a:cubicBezTo>
                    <a:pt x="10" y="57"/>
                    <a:pt x="6" y="60"/>
                    <a:pt x="3" y="65"/>
                  </a:cubicBezTo>
                  <a:cubicBezTo>
                    <a:pt x="0" y="73"/>
                    <a:pt x="3" y="82"/>
                    <a:pt x="10" y="85"/>
                  </a:cubicBezTo>
                  <a:cubicBezTo>
                    <a:pt x="18" y="89"/>
                    <a:pt x="27" y="86"/>
                    <a:pt x="30" y="78"/>
                  </a:cubicBezTo>
                  <a:cubicBezTo>
                    <a:pt x="33" y="73"/>
                    <a:pt x="32" y="68"/>
                    <a:pt x="29" y="64"/>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grpSp>
      <p:grpSp>
        <p:nvGrpSpPr>
          <p:cNvPr id="147" name="Groupe 146"/>
          <p:cNvGrpSpPr/>
          <p:nvPr/>
        </p:nvGrpSpPr>
        <p:grpSpPr>
          <a:xfrm>
            <a:off x="3504426" y="2971197"/>
            <a:ext cx="189332" cy="238016"/>
            <a:chOff x="9805044" y="3784836"/>
            <a:chExt cx="550862" cy="610466"/>
          </a:xfrm>
          <a:solidFill>
            <a:schemeClr val="accent1">
              <a:lumMod val="60000"/>
              <a:lumOff val="40000"/>
            </a:schemeClr>
          </a:solidFill>
        </p:grpSpPr>
        <p:sp>
          <p:nvSpPr>
            <p:cNvPr id="148" name="Freeform 43"/>
            <p:cNvSpPr>
              <a:spLocks noEditPoints="1"/>
            </p:cNvSpPr>
            <p:nvPr/>
          </p:nvSpPr>
          <p:spPr bwMode="auto">
            <a:xfrm>
              <a:off x="9805044" y="3784836"/>
              <a:ext cx="550862" cy="610466"/>
            </a:xfrm>
            <a:custGeom>
              <a:avLst/>
              <a:gdLst>
                <a:gd name="T0" fmla="*/ 189 w 211"/>
                <a:gd name="T1" fmla="*/ 87 h 257"/>
                <a:gd name="T2" fmla="*/ 201 w 211"/>
                <a:gd name="T3" fmla="*/ 75 h 257"/>
                <a:gd name="T4" fmla="*/ 182 w 211"/>
                <a:gd name="T5" fmla="*/ 56 h 257"/>
                <a:gd name="T6" fmla="*/ 170 w 211"/>
                <a:gd name="T7" fmla="*/ 68 h 257"/>
                <a:gd name="T8" fmla="*/ 119 w 211"/>
                <a:gd name="T9" fmla="*/ 47 h 257"/>
                <a:gd name="T10" fmla="*/ 119 w 211"/>
                <a:gd name="T11" fmla="*/ 33 h 257"/>
                <a:gd name="T12" fmla="*/ 136 w 211"/>
                <a:gd name="T13" fmla="*/ 33 h 257"/>
                <a:gd name="T14" fmla="*/ 153 w 211"/>
                <a:gd name="T15" fmla="*/ 16 h 257"/>
                <a:gd name="T16" fmla="*/ 136 w 211"/>
                <a:gd name="T17" fmla="*/ 0 h 257"/>
                <a:gd name="T18" fmla="*/ 75 w 211"/>
                <a:gd name="T19" fmla="*/ 0 h 257"/>
                <a:gd name="T20" fmla="*/ 59 w 211"/>
                <a:gd name="T21" fmla="*/ 16 h 257"/>
                <a:gd name="T22" fmla="*/ 75 w 211"/>
                <a:gd name="T23" fmla="*/ 33 h 257"/>
                <a:gd name="T24" fmla="*/ 93 w 211"/>
                <a:gd name="T25" fmla="*/ 33 h 257"/>
                <a:gd name="T26" fmla="*/ 93 w 211"/>
                <a:gd name="T27" fmla="*/ 47 h 257"/>
                <a:gd name="T28" fmla="*/ 38 w 211"/>
                <a:gd name="T29" fmla="*/ 71 h 257"/>
                <a:gd name="T30" fmla="*/ 23 w 211"/>
                <a:gd name="T31" fmla="*/ 56 h 257"/>
                <a:gd name="T32" fmla="*/ 4 w 211"/>
                <a:gd name="T33" fmla="*/ 75 h 257"/>
                <a:gd name="T34" fmla="*/ 20 w 211"/>
                <a:gd name="T35" fmla="*/ 90 h 257"/>
                <a:gd name="T36" fmla="*/ 0 w 211"/>
                <a:gd name="T37" fmla="*/ 151 h 257"/>
                <a:gd name="T38" fmla="*/ 106 w 211"/>
                <a:gd name="T39" fmla="*/ 257 h 257"/>
                <a:gd name="T40" fmla="*/ 211 w 211"/>
                <a:gd name="T41" fmla="*/ 151 h 257"/>
                <a:gd name="T42" fmla="*/ 189 w 211"/>
                <a:gd name="T43" fmla="*/ 87 h 257"/>
                <a:gd name="T44" fmla="*/ 106 w 211"/>
                <a:gd name="T45" fmla="*/ 235 h 257"/>
                <a:gd name="T46" fmla="*/ 22 w 211"/>
                <a:gd name="T47" fmla="*/ 151 h 257"/>
                <a:gd name="T48" fmla="*/ 106 w 211"/>
                <a:gd name="T49" fmla="*/ 68 h 257"/>
                <a:gd name="T50" fmla="*/ 189 w 211"/>
                <a:gd name="T51" fmla="*/ 151 h 257"/>
                <a:gd name="T52" fmla="*/ 106 w 211"/>
                <a:gd name="T5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57">
                  <a:moveTo>
                    <a:pt x="189" y="87"/>
                  </a:moveTo>
                  <a:cubicBezTo>
                    <a:pt x="201" y="75"/>
                    <a:pt x="201" y="75"/>
                    <a:pt x="201" y="75"/>
                  </a:cubicBezTo>
                  <a:cubicBezTo>
                    <a:pt x="182" y="56"/>
                    <a:pt x="182" y="56"/>
                    <a:pt x="182" y="56"/>
                  </a:cubicBezTo>
                  <a:cubicBezTo>
                    <a:pt x="170" y="68"/>
                    <a:pt x="170" y="68"/>
                    <a:pt x="170" y="68"/>
                  </a:cubicBezTo>
                  <a:cubicBezTo>
                    <a:pt x="156" y="57"/>
                    <a:pt x="138" y="49"/>
                    <a:pt x="119" y="47"/>
                  </a:cubicBezTo>
                  <a:cubicBezTo>
                    <a:pt x="119" y="33"/>
                    <a:pt x="119" y="33"/>
                    <a:pt x="119" y="33"/>
                  </a:cubicBezTo>
                  <a:cubicBezTo>
                    <a:pt x="136" y="33"/>
                    <a:pt x="136" y="33"/>
                    <a:pt x="136" y="33"/>
                  </a:cubicBezTo>
                  <a:cubicBezTo>
                    <a:pt x="145" y="33"/>
                    <a:pt x="153" y="25"/>
                    <a:pt x="153" y="16"/>
                  </a:cubicBezTo>
                  <a:cubicBezTo>
                    <a:pt x="153" y="7"/>
                    <a:pt x="145" y="0"/>
                    <a:pt x="136" y="0"/>
                  </a:cubicBezTo>
                  <a:cubicBezTo>
                    <a:pt x="75" y="0"/>
                    <a:pt x="75" y="0"/>
                    <a:pt x="75" y="0"/>
                  </a:cubicBezTo>
                  <a:cubicBezTo>
                    <a:pt x="66" y="0"/>
                    <a:pt x="59" y="7"/>
                    <a:pt x="59" y="16"/>
                  </a:cubicBezTo>
                  <a:cubicBezTo>
                    <a:pt x="59" y="25"/>
                    <a:pt x="66" y="33"/>
                    <a:pt x="75" y="33"/>
                  </a:cubicBezTo>
                  <a:cubicBezTo>
                    <a:pt x="93" y="33"/>
                    <a:pt x="93" y="33"/>
                    <a:pt x="93" y="33"/>
                  </a:cubicBezTo>
                  <a:cubicBezTo>
                    <a:pt x="93" y="47"/>
                    <a:pt x="93" y="47"/>
                    <a:pt x="93" y="47"/>
                  </a:cubicBezTo>
                  <a:cubicBezTo>
                    <a:pt x="72" y="49"/>
                    <a:pt x="53" y="58"/>
                    <a:pt x="38" y="71"/>
                  </a:cubicBezTo>
                  <a:cubicBezTo>
                    <a:pt x="23" y="56"/>
                    <a:pt x="23" y="56"/>
                    <a:pt x="23" y="56"/>
                  </a:cubicBezTo>
                  <a:cubicBezTo>
                    <a:pt x="4" y="75"/>
                    <a:pt x="4" y="75"/>
                    <a:pt x="4" y="75"/>
                  </a:cubicBezTo>
                  <a:cubicBezTo>
                    <a:pt x="20" y="90"/>
                    <a:pt x="20" y="90"/>
                    <a:pt x="20" y="90"/>
                  </a:cubicBezTo>
                  <a:cubicBezTo>
                    <a:pt x="8" y="108"/>
                    <a:pt x="0" y="129"/>
                    <a:pt x="0" y="151"/>
                  </a:cubicBezTo>
                  <a:cubicBezTo>
                    <a:pt x="0" y="209"/>
                    <a:pt x="48" y="257"/>
                    <a:pt x="106" y="257"/>
                  </a:cubicBezTo>
                  <a:cubicBezTo>
                    <a:pt x="164" y="257"/>
                    <a:pt x="211" y="209"/>
                    <a:pt x="211" y="151"/>
                  </a:cubicBezTo>
                  <a:cubicBezTo>
                    <a:pt x="211" y="127"/>
                    <a:pt x="203" y="104"/>
                    <a:pt x="189" y="87"/>
                  </a:cubicBezTo>
                  <a:close/>
                  <a:moveTo>
                    <a:pt x="106" y="235"/>
                  </a:moveTo>
                  <a:cubicBezTo>
                    <a:pt x="60" y="235"/>
                    <a:pt x="22" y="197"/>
                    <a:pt x="22" y="151"/>
                  </a:cubicBezTo>
                  <a:cubicBezTo>
                    <a:pt x="22" y="105"/>
                    <a:pt x="60" y="68"/>
                    <a:pt x="106" y="68"/>
                  </a:cubicBezTo>
                  <a:cubicBezTo>
                    <a:pt x="152" y="68"/>
                    <a:pt x="189" y="105"/>
                    <a:pt x="189" y="151"/>
                  </a:cubicBezTo>
                  <a:cubicBezTo>
                    <a:pt x="189" y="197"/>
                    <a:pt x="152" y="235"/>
                    <a:pt x="106" y="235"/>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sp>
          <p:nvSpPr>
            <p:cNvPr id="149" name="Freeform 44"/>
            <p:cNvSpPr>
              <a:spLocks/>
            </p:cNvSpPr>
            <p:nvPr/>
          </p:nvSpPr>
          <p:spPr bwMode="auto">
            <a:xfrm>
              <a:off x="10036819" y="3983975"/>
              <a:ext cx="139701" cy="191551"/>
            </a:xfrm>
            <a:custGeom>
              <a:avLst/>
              <a:gdLst>
                <a:gd name="T0" fmla="*/ 29 w 53"/>
                <a:gd name="T1" fmla="*/ 64 h 89"/>
                <a:gd name="T2" fmla="*/ 32 w 53"/>
                <a:gd name="T3" fmla="*/ 58 h 89"/>
                <a:gd name="T4" fmla="*/ 51 w 53"/>
                <a:gd name="T5" fmla="*/ 1 h 89"/>
                <a:gd name="T6" fmla="*/ 18 w 53"/>
                <a:gd name="T7" fmla="*/ 51 h 89"/>
                <a:gd name="T8" fmla="*/ 16 w 53"/>
                <a:gd name="T9" fmla="*/ 57 h 89"/>
                <a:gd name="T10" fmla="*/ 3 w 53"/>
                <a:gd name="T11" fmla="*/ 65 h 89"/>
                <a:gd name="T12" fmla="*/ 10 w 53"/>
                <a:gd name="T13" fmla="*/ 85 h 89"/>
                <a:gd name="T14" fmla="*/ 30 w 53"/>
                <a:gd name="T15" fmla="*/ 78 h 89"/>
                <a:gd name="T16" fmla="*/ 29 w 53"/>
                <a:gd name="T1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9">
                  <a:moveTo>
                    <a:pt x="29" y="64"/>
                  </a:moveTo>
                  <a:cubicBezTo>
                    <a:pt x="30" y="62"/>
                    <a:pt x="31" y="60"/>
                    <a:pt x="32" y="58"/>
                  </a:cubicBezTo>
                  <a:cubicBezTo>
                    <a:pt x="40" y="41"/>
                    <a:pt x="53" y="2"/>
                    <a:pt x="51" y="1"/>
                  </a:cubicBezTo>
                  <a:cubicBezTo>
                    <a:pt x="49" y="0"/>
                    <a:pt x="27" y="34"/>
                    <a:pt x="18" y="51"/>
                  </a:cubicBezTo>
                  <a:cubicBezTo>
                    <a:pt x="17" y="53"/>
                    <a:pt x="16" y="55"/>
                    <a:pt x="16" y="57"/>
                  </a:cubicBezTo>
                  <a:cubicBezTo>
                    <a:pt x="10" y="57"/>
                    <a:pt x="6" y="60"/>
                    <a:pt x="3" y="65"/>
                  </a:cubicBezTo>
                  <a:cubicBezTo>
                    <a:pt x="0" y="73"/>
                    <a:pt x="3" y="82"/>
                    <a:pt x="10" y="85"/>
                  </a:cubicBezTo>
                  <a:cubicBezTo>
                    <a:pt x="18" y="89"/>
                    <a:pt x="27" y="86"/>
                    <a:pt x="30" y="78"/>
                  </a:cubicBezTo>
                  <a:cubicBezTo>
                    <a:pt x="33" y="73"/>
                    <a:pt x="32" y="68"/>
                    <a:pt x="29" y="64"/>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grpSp>
      <p:grpSp>
        <p:nvGrpSpPr>
          <p:cNvPr id="150" name="Groupe 149"/>
          <p:cNvGrpSpPr/>
          <p:nvPr/>
        </p:nvGrpSpPr>
        <p:grpSpPr>
          <a:xfrm>
            <a:off x="3985775" y="2971197"/>
            <a:ext cx="189332" cy="238016"/>
            <a:chOff x="9805044" y="3784836"/>
            <a:chExt cx="550862" cy="610466"/>
          </a:xfrm>
          <a:solidFill>
            <a:schemeClr val="accent1">
              <a:lumMod val="60000"/>
              <a:lumOff val="40000"/>
            </a:schemeClr>
          </a:solidFill>
        </p:grpSpPr>
        <p:sp>
          <p:nvSpPr>
            <p:cNvPr id="151" name="Freeform 43"/>
            <p:cNvSpPr>
              <a:spLocks noEditPoints="1"/>
            </p:cNvSpPr>
            <p:nvPr/>
          </p:nvSpPr>
          <p:spPr bwMode="auto">
            <a:xfrm>
              <a:off x="9805044" y="3784836"/>
              <a:ext cx="550862" cy="610466"/>
            </a:xfrm>
            <a:custGeom>
              <a:avLst/>
              <a:gdLst>
                <a:gd name="T0" fmla="*/ 189 w 211"/>
                <a:gd name="T1" fmla="*/ 87 h 257"/>
                <a:gd name="T2" fmla="*/ 201 w 211"/>
                <a:gd name="T3" fmla="*/ 75 h 257"/>
                <a:gd name="T4" fmla="*/ 182 w 211"/>
                <a:gd name="T5" fmla="*/ 56 h 257"/>
                <a:gd name="T6" fmla="*/ 170 w 211"/>
                <a:gd name="T7" fmla="*/ 68 h 257"/>
                <a:gd name="T8" fmla="*/ 119 w 211"/>
                <a:gd name="T9" fmla="*/ 47 h 257"/>
                <a:gd name="T10" fmla="*/ 119 w 211"/>
                <a:gd name="T11" fmla="*/ 33 h 257"/>
                <a:gd name="T12" fmla="*/ 136 w 211"/>
                <a:gd name="T13" fmla="*/ 33 h 257"/>
                <a:gd name="T14" fmla="*/ 153 w 211"/>
                <a:gd name="T15" fmla="*/ 16 h 257"/>
                <a:gd name="T16" fmla="*/ 136 w 211"/>
                <a:gd name="T17" fmla="*/ 0 h 257"/>
                <a:gd name="T18" fmla="*/ 75 w 211"/>
                <a:gd name="T19" fmla="*/ 0 h 257"/>
                <a:gd name="T20" fmla="*/ 59 w 211"/>
                <a:gd name="T21" fmla="*/ 16 h 257"/>
                <a:gd name="T22" fmla="*/ 75 w 211"/>
                <a:gd name="T23" fmla="*/ 33 h 257"/>
                <a:gd name="T24" fmla="*/ 93 w 211"/>
                <a:gd name="T25" fmla="*/ 33 h 257"/>
                <a:gd name="T26" fmla="*/ 93 w 211"/>
                <a:gd name="T27" fmla="*/ 47 h 257"/>
                <a:gd name="T28" fmla="*/ 38 w 211"/>
                <a:gd name="T29" fmla="*/ 71 h 257"/>
                <a:gd name="T30" fmla="*/ 23 w 211"/>
                <a:gd name="T31" fmla="*/ 56 h 257"/>
                <a:gd name="T32" fmla="*/ 4 w 211"/>
                <a:gd name="T33" fmla="*/ 75 h 257"/>
                <a:gd name="T34" fmla="*/ 20 w 211"/>
                <a:gd name="T35" fmla="*/ 90 h 257"/>
                <a:gd name="T36" fmla="*/ 0 w 211"/>
                <a:gd name="T37" fmla="*/ 151 h 257"/>
                <a:gd name="T38" fmla="*/ 106 w 211"/>
                <a:gd name="T39" fmla="*/ 257 h 257"/>
                <a:gd name="T40" fmla="*/ 211 w 211"/>
                <a:gd name="T41" fmla="*/ 151 h 257"/>
                <a:gd name="T42" fmla="*/ 189 w 211"/>
                <a:gd name="T43" fmla="*/ 87 h 257"/>
                <a:gd name="T44" fmla="*/ 106 w 211"/>
                <a:gd name="T45" fmla="*/ 235 h 257"/>
                <a:gd name="T46" fmla="*/ 22 w 211"/>
                <a:gd name="T47" fmla="*/ 151 h 257"/>
                <a:gd name="T48" fmla="*/ 106 w 211"/>
                <a:gd name="T49" fmla="*/ 68 h 257"/>
                <a:gd name="T50" fmla="*/ 189 w 211"/>
                <a:gd name="T51" fmla="*/ 151 h 257"/>
                <a:gd name="T52" fmla="*/ 106 w 211"/>
                <a:gd name="T5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57">
                  <a:moveTo>
                    <a:pt x="189" y="87"/>
                  </a:moveTo>
                  <a:cubicBezTo>
                    <a:pt x="201" y="75"/>
                    <a:pt x="201" y="75"/>
                    <a:pt x="201" y="75"/>
                  </a:cubicBezTo>
                  <a:cubicBezTo>
                    <a:pt x="182" y="56"/>
                    <a:pt x="182" y="56"/>
                    <a:pt x="182" y="56"/>
                  </a:cubicBezTo>
                  <a:cubicBezTo>
                    <a:pt x="170" y="68"/>
                    <a:pt x="170" y="68"/>
                    <a:pt x="170" y="68"/>
                  </a:cubicBezTo>
                  <a:cubicBezTo>
                    <a:pt x="156" y="57"/>
                    <a:pt x="138" y="49"/>
                    <a:pt x="119" y="47"/>
                  </a:cubicBezTo>
                  <a:cubicBezTo>
                    <a:pt x="119" y="33"/>
                    <a:pt x="119" y="33"/>
                    <a:pt x="119" y="33"/>
                  </a:cubicBezTo>
                  <a:cubicBezTo>
                    <a:pt x="136" y="33"/>
                    <a:pt x="136" y="33"/>
                    <a:pt x="136" y="33"/>
                  </a:cubicBezTo>
                  <a:cubicBezTo>
                    <a:pt x="145" y="33"/>
                    <a:pt x="153" y="25"/>
                    <a:pt x="153" y="16"/>
                  </a:cubicBezTo>
                  <a:cubicBezTo>
                    <a:pt x="153" y="7"/>
                    <a:pt x="145" y="0"/>
                    <a:pt x="136" y="0"/>
                  </a:cubicBezTo>
                  <a:cubicBezTo>
                    <a:pt x="75" y="0"/>
                    <a:pt x="75" y="0"/>
                    <a:pt x="75" y="0"/>
                  </a:cubicBezTo>
                  <a:cubicBezTo>
                    <a:pt x="66" y="0"/>
                    <a:pt x="59" y="7"/>
                    <a:pt x="59" y="16"/>
                  </a:cubicBezTo>
                  <a:cubicBezTo>
                    <a:pt x="59" y="25"/>
                    <a:pt x="66" y="33"/>
                    <a:pt x="75" y="33"/>
                  </a:cubicBezTo>
                  <a:cubicBezTo>
                    <a:pt x="93" y="33"/>
                    <a:pt x="93" y="33"/>
                    <a:pt x="93" y="33"/>
                  </a:cubicBezTo>
                  <a:cubicBezTo>
                    <a:pt x="93" y="47"/>
                    <a:pt x="93" y="47"/>
                    <a:pt x="93" y="47"/>
                  </a:cubicBezTo>
                  <a:cubicBezTo>
                    <a:pt x="72" y="49"/>
                    <a:pt x="53" y="58"/>
                    <a:pt x="38" y="71"/>
                  </a:cubicBezTo>
                  <a:cubicBezTo>
                    <a:pt x="23" y="56"/>
                    <a:pt x="23" y="56"/>
                    <a:pt x="23" y="56"/>
                  </a:cubicBezTo>
                  <a:cubicBezTo>
                    <a:pt x="4" y="75"/>
                    <a:pt x="4" y="75"/>
                    <a:pt x="4" y="75"/>
                  </a:cubicBezTo>
                  <a:cubicBezTo>
                    <a:pt x="20" y="90"/>
                    <a:pt x="20" y="90"/>
                    <a:pt x="20" y="90"/>
                  </a:cubicBezTo>
                  <a:cubicBezTo>
                    <a:pt x="8" y="108"/>
                    <a:pt x="0" y="129"/>
                    <a:pt x="0" y="151"/>
                  </a:cubicBezTo>
                  <a:cubicBezTo>
                    <a:pt x="0" y="209"/>
                    <a:pt x="48" y="257"/>
                    <a:pt x="106" y="257"/>
                  </a:cubicBezTo>
                  <a:cubicBezTo>
                    <a:pt x="164" y="257"/>
                    <a:pt x="211" y="209"/>
                    <a:pt x="211" y="151"/>
                  </a:cubicBezTo>
                  <a:cubicBezTo>
                    <a:pt x="211" y="127"/>
                    <a:pt x="203" y="104"/>
                    <a:pt x="189" y="87"/>
                  </a:cubicBezTo>
                  <a:close/>
                  <a:moveTo>
                    <a:pt x="106" y="235"/>
                  </a:moveTo>
                  <a:cubicBezTo>
                    <a:pt x="60" y="235"/>
                    <a:pt x="22" y="197"/>
                    <a:pt x="22" y="151"/>
                  </a:cubicBezTo>
                  <a:cubicBezTo>
                    <a:pt x="22" y="105"/>
                    <a:pt x="60" y="68"/>
                    <a:pt x="106" y="68"/>
                  </a:cubicBezTo>
                  <a:cubicBezTo>
                    <a:pt x="152" y="68"/>
                    <a:pt x="189" y="105"/>
                    <a:pt x="189" y="151"/>
                  </a:cubicBezTo>
                  <a:cubicBezTo>
                    <a:pt x="189" y="197"/>
                    <a:pt x="152" y="235"/>
                    <a:pt x="106" y="235"/>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sp>
          <p:nvSpPr>
            <p:cNvPr id="152" name="Freeform 44"/>
            <p:cNvSpPr>
              <a:spLocks/>
            </p:cNvSpPr>
            <p:nvPr/>
          </p:nvSpPr>
          <p:spPr bwMode="auto">
            <a:xfrm>
              <a:off x="10036819" y="3983975"/>
              <a:ext cx="139701" cy="191551"/>
            </a:xfrm>
            <a:custGeom>
              <a:avLst/>
              <a:gdLst>
                <a:gd name="T0" fmla="*/ 29 w 53"/>
                <a:gd name="T1" fmla="*/ 64 h 89"/>
                <a:gd name="T2" fmla="*/ 32 w 53"/>
                <a:gd name="T3" fmla="*/ 58 h 89"/>
                <a:gd name="T4" fmla="*/ 51 w 53"/>
                <a:gd name="T5" fmla="*/ 1 h 89"/>
                <a:gd name="T6" fmla="*/ 18 w 53"/>
                <a:gd name="T7" fmla="*/ 51 h 89"/>
                <a:gd name="T8" fmla="*/ 16 w 53"/>
                <a:gd name="T9" fmla="*/ 57 h 89"/>
                <a:gd name="T10" fmla="*/ 3 w 53"/>
                <a:gd name="T11" fmla="*/ 65 h 89"/>
                <a:gd name="T12" fmla="*/ 10 w 53"/>
                <a:gd name="T13" fmla="*/ 85 h 89"/>
                <a:gd name="T14" fmla="*/ 30 w 53"/>
                <a:gd name="T15" fmla="*/ 78 h 89"/>
                <a:gd name="T16" fmla="*/ 29 w 53"/>
                <a:gd name="T1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9">
                  <a:moveTo>
                    <a:pt x="29" y="64"/>
                  </a:moveTo>
                  <a:cubicBezTo>
                    <a:pt x="30" y="62"/>
                    <a:pt x="31" y="60"/>
                    <a:pt x="32" y="58"/>
                  </a:cubicBezTo>
                  <a:cubicBezTo>
                    <a:pt x="40" y="41"/>
                    <a:pt x="53" y="2"/>
                    <a:pt x="51" y="1"/>
                  </a:cubicBezTo>
                  <a:cubicBezTo>
                    <a:pt x="49" y="0"/>
                    <a:pt x="27" y="34"/>
                    <a:pt x="18" y="51"/>
                  </a:cubicBezTo>
                  <a:cubicBezTo>
                    <a:pt x="17" y="53"/>
                    <a:pt x="16" y="55"/>
                    <a:pt x="16" y="57"/>
                  </a:cubicBezTo>
                  <a:cubicBezTo>
                    <a:pt x="10" y="57"/>
                    <a:pt x="6" y="60"/>
                    <a:pt x="3" y="65"/>
                  </a:cubicBezTo>
                  <a:cubicBezTo>
                    <a:pt x="0" y="73"/>
                    <a:pt x="3" y="82"/>
                    <a:pt x="10" y="85"/>
                  </a:cubicBezTo>
                  <a:cubicBezTo>
                    <a:pt x="18" y="89"/>
                    <a:pt x="27" y="86"/>
                    <a:pt x="30" y="78"/>
                  </a:cubicBezTo>
                  <a:cubicBezTo>
                    <a:pt x="33" y="73"/>
                    <a:pt x="32" y="68"/>
                    <a:pt x="29" y="64"/>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grpSp>
      <p:grpSp>
        <p:nvGrpSpPr>
          <p:cNvPr id="8" name="Groupe 7"/>
          <p:cNvGrpSpPr/>
          <p:nvPr/>
        </p:nvGrpSpPr>
        <p:grpSpPr>
          <a:xfrm>
            <a:off x="2992990" y="3672773"/>
            <a:ext cx="201177" cy="221295"/>
            <a:chOff x="527050" y="1460500"/>
            <a:chExt cx="552450" cy="625476"/>
          </a:xfrm>
        </p:grpSpPr>
        <p:sp>
          <p:nvSpPr>
            <p:cNvPr id="154"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55"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56"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57"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58"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59"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0"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1"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62"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3"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4"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5" name="Freeform 17"/>
            <p:cNvSpPr>
              <a:spLocks/>
            </p:cNvSpPr>
            <p:nvPr/>
          </p:nvSpPr>
          <p:spPr bwMode="auto">
            <a:xfrm>
              <a:off x="911225" y="1790700"/>
              <a:ext cx="128588"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6"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7"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68"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grpSp>
        <p:nvGrpSpPr>
          <p:cNvPr id="169" name="Groupe 168"/>
          <p:cNvGrpSpPr/>
          <p:nvPr/>
        </p:nvGrpSpPr>
        <p:grpSpPr>
          <a:xfrm>
            <a:off x="3528539" y="3672773"/>
            <a:ext cx="201177" cy="221295"/>
            <a:chOff x="527050" y="1460500"/>
            <a:chExt cx="552450" cy="625476"/>
          </a:xfrm>
        </p:grpSpPr>
        <p:sp>
          <p:nvSpPr>
            <p:cNvPr id="170"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71"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2"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3"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4"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5"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6"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7"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78"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79"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0"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1" name="Freeform 17"/>
            <p:cNvSpPr>
              <a:spLocks/>
            </p:cNvSpPr>
            <p:nvPr/>
          </p:nvSpPr>
          <p:spPr bwMode="auto">
            <a:xfrm>
              <a:off x="911225" y="1790700"/>
              <a:ext cx="128588"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2"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3"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4"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grpSp>
        <p:nvGrpSpPr>
          <p:cNvPr id="185" name="Groupe 184"/>
          <p:cNvGrpSpPr/>
          <p:nvPr/>
        </p:nvGrpSpPr>
        <p:grpSpPr>
          <a:xfrm>
            <a:off x="4064088" y="3672773"/>
            <a:ext cx="201177" cy="221295"/>
            <a:chOff x="527050" y="1460500"/>
            <a:chExt cx="552450" cy="625476"/>
          </a:xfrm>
        </p:grpSpPr>
        <p:sp>
          <p:nvSpPr>
            <p:cNvPr id="186"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87"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8"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89"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0"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1"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2"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3"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194"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5"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6"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7" name="Freeform 17"/>
            <p:cNvSpPr>
              <a:spLocks/>
            </p:cNvSpPr>
            <p:nvPr/>
          </p:nvSpPr>
          <p:spPr bwMode="auto">
            <a:xfrm>
              <a:off x="911225" y="1790699"/>
              <a:ext cx="128587"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8"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199"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0"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grpSp>
        <p:nvGrpSpPr>
          <p:cNvPr id="201" name="Groupe 200"/>
          <p:cNvGrpSpPr/>
          <p:nvPr/>
        </p:nvGrpSpPr>
        <p:grpSpPr>
          <a:xfrm>
            <a:off x="6553826" y="3672773"/>
            <a:ext cx="201177" cy="221295"/>
            <a:chOff x="527050" y="1460500"/>
            <a:chExt cx="552450" cy="625476"/>
          </a:xfrm>
        </p:grpSpPr>
        <p:sp>
          <p:nvSpPr>
            <p:cNvPr id="202"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03"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4"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5"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6"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7"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8"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09"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10"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1"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2"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3" name="Freeform 17"/>
            <p:cNvSpPr>
              <a:spLocks/>
            </p:cNvSpPr>
            <p:nvPr/>
          </p:nvSpPr>
          <p:spPr bwMode="auto">
            <a:xfrm>
              <a:off x="911225" y="1790700"/>
              <a:ext cx="128588"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4"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5"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16"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grpSp>
        <p:nvGrpSpPr>
          <p:cNvPr id="217" name="Groupe 216"/>
          <p:cNvGrpSpPr/>
          <p:nvPr/>
        </p:nvGrpSpPr>
        <p:grpSpPr>
          <a:xfrm>
            <a:off x="7089375" y="3672773"/>
            <a:ext cx="201177" cy="221295"/>
            <a:chOff x="527050" y="1460500"/>
            <a:chExt cx="552450" cy="625476"/>
          </a:xfrm>
        </p:grpSpPr>
        <p:sp>
          <p:nvSpPr>
            <p:cNvPr id="218"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19"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0"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1"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2"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3"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4"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5"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26"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7"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8"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29" name="Freeform 17"/>
            <p:cNvSpPr>
              <a:spLocks/>
            </p:cNvSpPr>
            <p:nvPr/>
          </p:nvSpPr>
          <p:spPr bwMode="auto">
            <a:xfrm>
              <a:off x="911225" y="1790699"/>
              <a:ext cx="128587"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30"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31"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32"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sp>
        <p:nvSpPr>
          <p:cNvPr id="9" name="Espace réservé du numéro de diapositive 8"/>
          <p:cNvSpPr>
            <a:spLocks noGrp="1"/>
          </p:cNvSpPr>
          <p:nvPr>
            <p:ph type="sldNum" sz="quarter" idx="12"/>
          </p:nvPr>
        </p:nvSpPr>
        <p:spPr>
          <a:xfrm>
            <a:off x="8805439" y="6356350"/>
            <a:ext cx="2743200" cy="365125"/>
          </a:xfrm>
        </p:spPr>
        <p:txBody>
          <a:bodyPr/>
          <a:lstStyle/>
          <a:p>
            <a:fld id="{AF130D2B-A145-4187-9231-579C110DE58B}" type="slidenum">
              <a:rPr lang="fr-FR" smtClean="0">
                <a:latin typeface="+mn-lt"/>
              </a:rPr>
              <a:t>4</a:t>
            </a:fld>
            <a:endParaRPr lang="fr-FR" dirty="0">
              <a:latin typeface="+mn-lt"/>
            </a:endParaRPr>
          </a:p>
        </p:txBody>
      </p:sp>
      <p:sp>
        <p:nvSpPr>
          <p:cNvPr id="126" name="ZoneTexte 125"/>
          <p:cNvSpPr txBox="1"/>
          <p:nvPr/>
        </p:nvSpPr>
        <p:spPr>
          <a:xfrm>
            <a:off x="218871" y="4341577"/>
            <a:ext cx="1855116" cy="855445"/>
          </a:xfrm>
          <a:prstGeom prst="roundRect">
            <a:avLst/>
          </a:prstGeom>
          <a:solidFill>
            <a:schemeClr val="accent1">
              <a:lumMod val="20000"/>
              <a:lumOff val="80000"/>
            </a:schemeClr>
          </a:solidFill>
          <a:ln>
            <a:solidFill>
              <a:schemeClr val="accent1">
                <a:lumMod val="20000"/>
                <a:lumOff val="80000"/>
              </a:schemeClr>
            </a:solidFill>
          </a:ln>
        </p:spPr>
        <p:txBody>
          <a:bodyPr wrap="square" rtlCol="0" anchor="ctr">
            <a:noAutofit/>
          </a:bodyPr>
          <a:lstStyle/>
          <a:p>
            <a:pPr algn="ctr"/>
            <a:r>
              <a:rPr lang="fr-FR" b="1" dirty="0" smtClean="0">
                <a:solidFill>
                  <a:srgbClr val="002060"/>
                </a:solidFill>
              </a:rPr>
              <a:t>Nécessité de confirmation</a:t>
            </a:r>
            <a:endParaRPr lang="fr-FR" b="1" dirty="0">
              <a:solidFill>
                <a:srgbClr val="002060"/>
              </a:solidFill>
            </a:endParaRPr>
          </a:p>
        </p:txBody>
      </p:sp>
      <p:sp>
        <p:nvSpPr>
          <p:cNvPr id="130" name="ZoneTexte 129"/>
          <p:cNvSpPr txBox="1"/>
          <p:nvPr/>
        </p:nvSpPr>
        <p:spPr>
          <a:xfrm>
            <a:off x="2889806" y="4655584"/>
            <a:ext cx="1525459" cy="230832"/>
          </a:xfrm>
          <a:prstGeom prst="rect">
            <a:avLst/>
          </a:prstGeom>
          <a:noFill/>
        </p:spPr>
        <p:txBody>
          <a:bodyPr wrap="square" rtlCol="0">
            <a:spAutoFit/>
          </a:bodyPr>
          <a:lstStyle/>
          <a:p>
            <a:pPr algn="ctr"/>
            <a:r>
              <a:rPr lang="fr-FR" sz="900" b="1" dirty="0" smtClean="0">
                <a:solidFill>
                  <a:srgbClr val="000091"/>
                </a:solidFill>
              </a:rPr>
              <a:t>NON</a:t>
            </a:r>
            <a:endParaRPr lang="fr-FR" sz="900" b="1" dirty="0">
              <a:solidFill>
                <a:srgbClr val="000091"/>
              </a:solidFill>
            </a:endParaRPr>
          </a:p>
        </p:txBody>
      </p:sp>
      <p:sp>
        <p:nvSpPr>
          <p:cNvPr id="131" name="ZoneTexte 130"/>
          <p:cNvSpPr txBox="1"/>
          <p:nvPr/>
        </p:nvSpPr>
        <p:spPr>
          <a:xfrm>
            <a:off x="5529694" y="4477451"/>
            <a:ext cx="2940205" cy="646331"/>
          </a:xfrm>
          <a:prstGeom prst="rect">
            <a:avLst/>
          </a:prstGeom>
          <a:noFill/>
        </p:spPr>
        <p:txBody>
          <a:bodyPr wrap="square" rtlCol="0">
            <a:spAutoFit/>
          </a:bodyPr>
          <a:lstStyle/>
          <a:p>
            <a:pPr lvl="0">
              <a:defRPr/>
            </a:pPr>
            <a:r>
              <a:rPr lang="fr-FR" sz="900" b="1" dirty="0" smtClean="0">
                <a:solidFill>
                  <a:srgbClr val="000091"/>
                </a:solidFill>
              </a:rPr>
              <a:t>RECOMMANDÉ </a:t>
            </a:r>
            <a:r>
              <a:rPr lang="fr-FR" sz="900" b="1" dirty="0">
                <a:solidFill>
                  <a:srgbClr val="000091"/>
                </a:solidFill>
              </a:rPr>
              <a:t>lorsque le résultat est négatif et si la personne a plus de 65 ans ou qu’elle présente au moins un facteur de risque, un test </a:t>
            </a:r>
            <a:r>
              <a:rPr lang="fr-FR" sz="900" b="1" dirty="0" smtClean="0">
                <a:solidFill>
                  <a:srgbClr val="000091"/>
                </a:solidFill>
              </a:rPr>
              <a:t>PCR </a:t>
            </a:r>
            <a:r>
              <a:rPr lang="fr-FR" sz="900" b="1" dirty="0">
                <a:solidFill>
                  <a:srgbClr val="000091"/>
                </a:solidFill>
              </a:rPr>
              <a:t>de contrôle est </a:t>
            </a:r>
            <a:r>
              <a:rPr lang="fr-FR" sz="900" b="1" dirty="0" smtClean="0">
                <a:solidFill>
                  <a:srgbClr val="000091"/>
                </a:solidFill>
              </a:rPr>
              <a:t>recommandé</a:t>
            </a:r>
            <a:endParaRPr lang="fr-FR" sz="900" b="1" dirty="0">
              <a:solidFill>
                <a:srgbClr val="000091"/>
              </a:solidFill>
            </a:endParaRPr>
          </a:p>
        </p:txBody>
      </p:sp>
      <p:cxnSp>
        <p:nvCxnSpPr>
          <p:cNvPr id="132" name="Connecteur droit 131"/>
          <p:cNvCxnSpPr/>
          <p:nvPr/>
        </p:nvCxnSpPr>
        <p:spPr>
          <a:xfrm>
            <a:off x="2488019" y="5169631"/>
            <a:ext cx="9294691" cy="27391"/>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2894252" y="6249064"/>
            <a:ext cx="1525459" cy="230832"/>
          </a:xfrm>
          <a:prstGeom prst="rect">
            <a:avLst/>
          </a:prstGeom>
          <a:noFill/>
        </p:spPr>
        <p:txBody>
          <a:bodyPr wrap="square" rtlCol="0">
            <a:spAutoFit/>
          </a:bodyPr>
          <a:lstStyle/>
          <a:p>
            <a:pPr algn="ctr"/>
            <a:r>
              <a:rPr lang="fr-FR" sz="900" b="1" dirty="0" smtClean="0">
                <a:solidFill>
                  <a:srgbClr val="000091"/>
                </a:solidFill>
              </a:rPr>
              <a:t>Aucune</a:t>
            </a:r>
            <a:endParaRPr lang="fr-FR" sz="900" b="1" dirty="0">
              <a:solidFill>
                <a:srgbClr val="000091"/>
              </a:solidFill>
            </a:endParaRPr>
          </a:p>
        </p:txBody>
      </p:sp>
      <p:sp>
        <p:nvSpPr>
          <p:cNvPr id="133" name="ZoneTexte 132"/>
          <p:cNvSpPr txBox="1"/>
          <p:nvPr/>
        </p:nvSpPr>
        <p:spPr>
          <a:xfrm>
            <a:off x="5526232" y="6259557"/>
            <a:ext cx="2927899" cy="230832"/>
          </a:xfrm>
          <a:prstGeom prst="rect">
            <a:avLst/>
          </a:prstGeom>
          <a:noFill/>
        </p:spPr>
        <p:txBody>
          <a:bodyPr wrap="square" rtlCol="0" anchor="ctr">
            <a:spAutoFit/>
          </a:bodyPr>
          <a:lstStyle/>
          <a:p>
            <a:pPr marL="171450" indent="-171450" algn="just">
              <a:buFont typeface="Arial" panose="020B0604020202020204" pitchFamily="34" charset="0"/>
              <a:buChar char="•"/>
            </a:pPr>
            <a:r>
              <a:rPr lang="fr-FR" sz="900" b="1" dirty="0" smtClean="0">
                <a:solidFill>
                  <a:srgbClr val="000091"/>
                </a:solidFill>
              </a:rPr>
              <a:t>Personnes symptomatiques &gt; 4 jours</a:t>
            </a:r>
          </a:p>
        </p:txBody>
      </p:sp>
      <p:sp>
        <p:nvSpPr>
          <p:cNvPr id="134" name="ZoneTexte 133"/>
          <p:cNvSpPr txBox="1"/>
          <p:nvPr/>
        </p:nvSpPr>
        <p:spPr>
          <a:xfrm>
            <a:off x="9024078" y="863742"/>
            <a:ext cx="2556473" cy="528348"/>
          </a:xfrm>
          <a:prstGeom prst="roundRect">
            <a:avLst/>
          </a:prstGeom>
          <a:solidFill>
            <a:srgbClr val="000091"/>
          </a:solidFill>
          <a:ln>
            <a:noFill/>
          </a:ln>
        </p:spPr>
        <p:txBody>
          <a:bodyPr wrap="square" lIns="36000" rIns="36000" rtlCol="0" anchor="ctr">
            <a:noAutofit/>
          </a:bodyPr>
          <a:lstStyle>
            <a:defPPr>
              <a:defRPr lang="fr-FR"/>
            </a:defPPr>
            <a:lvl1pPr algn="ctr">
              <a:defRPr sz="1100" b="1">
                <a:solidFill>
                  <a:schemeClr val="bg1"/>
                </a:solidFill>
                <a:latin typeface="Marianne" panose="02000000000000000000" pitchFamily="50" charset="0"/>
              </a:defRPr>
            </a:lvl1pPr>
          </a:lstStyle>
          <a:p>
            <a:r>
              <a:rPr lang="fr-FR" sz="1600" dirty="0" smtClean="0">
                <a:latin typeface="+mn-lt"/>
              </a:rPr>
              <a:t>AUTOTEST</a:t>
            </a:r>
            <a:endParaRPr lang="fr-FR" sz="1600" dirty="0">
              <a:latin typeface="+mn-lt"/>
            </a:endParaRPr>
          </a:p>
        </p:txBody>
      </p:sp>
      <p:sp>
        <p:nvSpPr>
          <p:cNvPr id="135" name="ZoneTexte 134"/>
          <p:cNvSpPr txBox="1"/>
          <p:nvPr/>
        </p:nvSpPr>
        <p:spPr>
          <a:xfrm>
            <a:off x="8798479" y="1772489"/>
            <a:ext cx="3491490" cy="507831"/>
          </a:xfrm>
          <a:prstGeom prst="rect">
            <a:avLst/>
          </a:prstGeom>
          <a:noFill/>
        </p:spPr>
        <p:txBody>
          <a:bodyPr wrap="square" rtlCol="0">
            <a:spAutoFit/>
          </a:bodyPr>
          <a:lstStyle/>
          <a:p>
            <a:r>
              <a:rPr lang="fr-FR" sz="900" b="1" dirty="0" smtClean="0">
                <a:solidFill>
                  <a:srgbClr val="000091"/>
                </a:solidFill>
              </a:rPr>
              <a:t>Vente en pharmacie avec explication de l’utilisation de l’autotest / Dans le cadre de campagnes itératives, explication de l’utilisation de l’autotest par un professionnel formé spécifiquement</a:t>
            </a:r>
            <a:endParaRPr lang="fr-FR" sz="900" b="1" dirty="0">
              <a:solidFill>
                <a:srgbClr val="000091"/>
              </a:solidFill>
            </a:endParaRPr>
          </a:p>
        </p:txBody>
      </p:sp>
      <p:sp>
        <p:nvSpPr>
          <p:cNvPr id="136" name="ZoneTexte 135"/>
          <p:cNvSpPr txBox="1"/>
          <p:nvPr/>
        </p:nvSpPr>
        <p:spPr>
          <a:xfrm>
            <a:off x="9401528" y="3247851"/>
            <a:ext cx="1794076" cy="369332"/>
          </a:xfrm>
          <a:prstGeom prst="rect">
            <a:avLst/>
          </a:prstGeom>
          <a:noFill/>
        </p:spPr>
        <p:txBody>
          <a:bodyPr wrap="square" rtlCol="0">
            <a:spAutoFit/>
          </a:bodyPr>
          <a:lstStyle/>
          <a:p>
            <a:pPr algn="ctr"/>
            <a:r>
              <a:rPr lang="fr-FR" sz="900" b="1" dirty="0">
                <a:solidFill>
                  <a:srgbClr val="000091"/>
                </a:solidFill>
              </a:rPr>
              <a:t>D</a:t>
            </a:r>
            <a:r>
              <a:rPr lang="fr-FR" sz="900" b="1" dirty="0" smtClean="0">
                <a:solidFill>
                  <a:srgbClr val="000091"/>
                </a:solidFill>
              </a:rPr>
              <a:t>e 15 à 20 minutes (selon la notice) </a:t>
            </a:r>
            <a:endParaRPr lang="fr-FR" sz="900" b="1" dirty="0">
              <a:solidFill>
                <a:srgbClr val="000091"/>
              </a:solidFill>
            </a:endParaRPr>
          </a:p>
        </p:txBody>
      </p:sp>
      <p:sp>
        <p:nvSpPr>
          <p:cNvPr id="137" name="ZoneTexte 136"/>
          <p:cNvSpPr txBox="1"/>
          <p:nvPr/>
        </p:nvSpPr>
        <p:spPr>
          <a:xfrm>
            <a:off x="8944138" y="3855705"/>
            <a:ext cx="2948327" cy="646331"/>
          </a:xfrm>
          <a:prstGeom prst="rect">
            <a:avLst/>
          </a:prstGeom>
          <a:noFill/>
        </p:spPr>
        <p:txBody>
          <a:bodyPr wrap="square" rtlCol="0">
            <a:spAutoFit/>
          </a:bodyPr>
          <a:lstStyle/>
          <a:p>
            <a:pPr algn="ctr"/>
            <a:r>
              <a:rPr lang="fr-FR" sz="900" b="1" dirty="0" smtClean="0">
                <a:solidFill>
                  <a:srgbClr val="000091"/>
                </a:solidFill>
              </a:rPr>
              <a:t>Risque plus </a:t>
            </a:r>
            <a:r>
              <a:rPr lang="fr-FR" sz="900" b="1" dirty="0">
                <a:solidFill>
                  <a:srgbClr val="000091"/>
                </a:solidFill>
              </a:rPr>
              <a:t>élevé de faux négatifs </a:t>
            </a:r>
            <a:r>
              <a:rPr lang="fr-FR" sz="900" b="1" dirty="0" smtClean="0">
                <a:solidFill>
                  <a:srgbClr val="000091"/>
                </a:solidFill>
              </a:rPr>
              <a:t>compte tenu de l’auto-prélèvement en nasal au lieu du prélèvement </a:t>
            </a:r>
            <a:r>
              <a:rPr lang="fr-FR" sz="900" b="1" dirty="0" err="1" smtClean="0">
                <a:solidFill>
                  <a:srgbClr val="000091"/>
                </a:solidFill>
              </a:rPr>
              <a:t>naso</a:t>
            </a:r>
            <a:r>
              <a:rPr lang="fr-FR" sz="900" b="1" dirty="0" smtClean="0">
                <a:solidFill>
                  <a:srgbClr val="000091"/>
                </a:solidFill>
              </a:rPr>
              <a:t>-pharyngé pour </a:t>
            </a:r>
            <a:r>
              <a:rPr lang="fr-FR" sz="900" b="1" dirty="0">
                <a:solidFill>
                  <a:srgbClr val="000091"/>
                </a:solidFill>
              </a:rPr>
              <a:t>les personnes dont la charge virale est faible à </a:t>
            </a:r>
            <a:r>
              <a:rPr lang="fr-FR" sz="900" b="1" dirty="0" smtClean="0">
                <a:solidFill>
                  <a:srgbClr val="000091"/>
                </a:solidFill>
              </a:rPr>
              <a:t>modérée </a:t>
            </a:r>
            <a:endParaRPr lang="fr-FR" sz="900" b="1" dirty="0">
              <a:solidFill>
                <a:srgbClr val="000091"/>
              </a:solidFill>
            </a:endParaRPr>
          </a:p>
        </p:txBody>
      </p:sp>
      <p:sp>
        <p:nvSpPr>
          <p:cNvPr id="140" name="ZoneTexte 139"/>
          <p:cNvSpPr txBox="1"/>
          <p:nvPr/>
        </p:nvSpPr>
        <p:spPr>
          <a:xfrm>
            <a:off x="8909646" y="5251142"/>
            <a:ext cx="2913051" cy="369332"/>
          </a:xfrm>
          <a:prstGeom prst="rect">
            <a:avLst/>
          </a:prstGeom>
          <a:noFill/>
        </p:spPr>
        <p:txBody>
          <a:bodyPr wrap="square" rtlCol="0">
            <a:spAutoFit/>
          </a:bodyPr>
          <a:lstStyle/>
          <a:p>
            <a:pPr marL="171450" indent="-171450" algn="just">
              <a:buFont typeface="Arial" panose="020B0604020202020204" pitchFamily="34" charset="0"/>
              <a:buChar char="•"/>
            </a:pPr>
            <a:r>
              <a:rPr lang="fr-FR" sz="900" b="1" dirty="0" smtClean="0">
                <a:solidFill>
                  <a:srgbClr val="000091"/>
                </a:solidFill>
              </a:rPr>
              <a:t>Personnes asymptomatiques de plus de 15 ans qui ne sont pas cas contact</a:t>
            </a:r>
          </a:p>
        </p:txBody>
      </p:sp>
      <p:grpSp>
        <p:nvGrpSpPr>
          <p:cNvPr id="141" name="Groupe 140"/>
          <p:cNvGrpSpPr/>
          <p:nvPr/>
        </p:nvGrpSpPr>
        <p:grpSpPr>
          <a:xfrm>
            <a:off x="10207648" y="2986965"/>
            <a:ext cx="189332" cy="238016"/>
            <a:chOff x="9805044" y="3784836"/>
            <a:chExt cx="550862" cy="610466"/>
          </a:xfrm>
          <a:solidFill>
            <a:schemeClr val="accent1">
              <a:lumMod val="60000"/>
              <a:lumOff val="40000"/>
            </a:schemeClr>
          </a:solidFill>
        </p:grpSpPr>
        <p:sp>
          <p:nvSpPr>
            <p:cNvPr id="153" name="Freeform 43"/>
            <p:cNvSpPr>
              <a:spLocks noEditPoints="1"/>
            </p:cNvSpPr>
            <p:nvPr/>
          </p:nvSpPr>
          <p:spPr bwMode="auto">
            <a:xfrm>
              <a:off x="9805044" y="3784836"/>
              <a:ext cx="550862" cy="610466"/>
            </a:xfrm>
            <a:custGeom>
              <a:avLst/>
              <a:gdLst>
                <a:gd name="T0" fmla="*/ 189 w 211"/>
                <a:gd name="T1" fmla="*/ 87 h 257"/>
                <a:gd name="T2" fmla="*/ 201 w 211"/>
                <a:gd name="T3" fmla="*/ 75 h 257"/>
                <a:gd name="T4" fmla="*/ 182 w 211"/>
                <a:gd name="T5" fmla="*/ 56 h 257"/>
                <a:gd name="T6" fmla="*/ 170 w 211"/>
                <a:gd name="T7" fmla="*/ 68 h 257"/>
                <a:gd name="T8" fmla="*/ 119 w 211"/>
                <a:gd name="T9" fmla="*/ 47 h 257"/>
                <a:gd name="T10" fmla="*/ 119 w 211"/>
                <a:gd name="T11" fmla="*/ 33 h 257"/>
                <a:gd name="T12" fmla="*/ 136 w 211"/>
                <a:gd name="T13" fmla="*/ 33 h 257"/>
                <a:gd name="T14" fmla="*/ 153 w 211"/>
                <a:gd name="T15" fmla="*/ 16 h 257"/>
                <a:gd name="T16" fmla="*/ 136 w 211"/>
                <a:gd name="T17" fmla="*/ 0 h 257"/>
                <a:gd name="T18" fmla="*/ 75 w 211"/>
                <a:gd name="T19" fmla="*/ 0 h 257"/>
                <a:gd name="T20" fmla="*/ 59 w 211"/>
                <a:gd name="T21" fmla="*/ 16 h 257"/>
                <a:gd name="T22" fmla="*/ 75 w 211"/>
                <a:gd name="T23" fmla="*/ 33 h 257"/>
                <a:gd name="T24" fmla="*/ 93 w 211"/>
                <a:gd name="T25" fmla="*/ 33 h 257"/>
                <a:gd name="T26" fmla="*/ 93 w 211"/>
                <a:gd name="T27" fmla="*/ 47 h 257"/>
                <a:gd name="T28" fmla="*/ 38 w 211"/>
                <a:gd name="T29" fmla="*/ 71 h 257"/>
                <a:gd name="T30" fmla="*/ 23 w 211"/>
                <a:gd name="T31" fmla="*/ 56 h 257"/>
                <a:gd name="T32" fmla="*/ 4 w 211"/>
                <a:gd name="T33" fmla="*/ 75 h 257"/>
                <a:gd name="T34" fmla="*/ 20 w 211"/>
                <a:gd name="T35" fmla="*/ 90 h 257"/>
                <a:gd name="T36" fmla="*/ 0 w 211"/>
                <a:gd name="T37" fmla="*/ 151 h 257"/>
                <a:gd name="T38" fmla="*/ 106 w 211"/>
                <a:gd name="T39" fmla="*/ 257 h 257"/>
                <a:gd name="T40" fmla="*/ 211 w 211"/>
                <a:gd name="T41" fmla="*/ 151 h 257"/>
                <a:gd name="T42" fmla="*/ 189 w 211"/>
                <a:gd name="T43" fmla="*/ 87 h 257"/>
                <a:gd name="T44" fmla="*/ 106 w 211"/>
                <a:gd name="T45" fmla="*/ 235 h 257"/>
                <a:gd name="T46" fmla="*/ 22 w 211"/>
                <a:gd name="T47" fmla="*/ 151 h 257"/>
                <a:gd name="T48" fmla="*/ 106 w 211"/>
                <a:gd name="T49" fmla="*/ 68 h 257"/>
                <a:gd name="T50" fmla="*/ 189 w 211"/>
                <a:gd name="T51" fmla="*/ 151 h 257"/>
                <a:gd name="T52" fmla="*/ 106 w 211"/>
                <a:gd name="T5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57">
                  <a:moveTo>
                    <a:pt x="189" y="87"/>
                  </a:moveTo>
                  <a:cubicBezTo>
                    <a:pt x="201" y="75"/>
                    <a:pt x="201" y="75"/>
                    <a:pt x="201" y="75"/>
                  </a:cubicBezTo>
                  <a:cubicBezTo>
                    <a:pt x="182" y="56"/>
                    <a:pt x="182" y="56"/>
                    <a:pt x="182" y="56"/>
                  </a:cubicBezTo>
                  <a:cubicBezTo>
                    <a:pt x="170" y="68"/>
                    <a:pt x="170" y="68"/>
                    <a:pt x="170" y="68"/>
                  </a:cubicBezTo>
                  <a:cubicBezTo>
                    <a:pt x="156" y="57"/>
                    <a:pt x="138" y="49"/>
                    <a:pt x="119" y="47"/>
                  </a:cubicBezTo>
                  <a:cubicBezTo>
                    <a:pt x="119" y="33"/>
                    <a:pt x="119" y="33"/>
                    <a:pt x="119" y="33"/>
                  </a:cubicBezTo>
                  <a:cubicBezTo>
                    <a:pt x="136" y="33"/>
                    <a:pt x="136" y="33"/>
                    <a:pt x="136" y="33"/>
                  </a:cubicBezTo>
                  <a:cubicBezTo>
                    <a:pt x="145" y="33"/>
                    <a:pt x="153" y="25"/>
                    <a:pt x="153" y="16"/>
                  </a:cubicBezTo>
                  <a:cubicBezTo>
                    <a:pt x="153" y="7"/>
                    <a:pt x="145" y="0"/>
                    <a:pt x="136" y="0"/>
                  </a:cubicBezTo>
                  <a:cubicBezTo>
                    <a:pt x="75" y="0"/>
                    <a:pt x="75" y="0"/>
                    <a:pt x="75" y="0"/>
                  </a:cubicBezTo>
                  <a:cubicBezTo>
                    <a:pt x="66" y="0"/>
                    <a:pt x="59" y="7"/>
                    <a:pt x="59" y="16"/>
                  </a:cubicBezTo>
                  <a:cubicBezTo>
                    <a:pt x="59" y="25"/>
                    <a:pt x="66" y="33"/>
                    <a:pt x="75" y="33"/>
                  </a:cubicBezTo>
                  <a:cubicBezTo>
                    <a:pt x="93" y="33"/>
                    <a:pt x="93" y="33"/>
                    <a:pt x="93" y="33"/>
                  </a:cubicBezTo>
                  <a:cubicBezTo>
                    <a:pt x="93" y="47"/>
                    <a:pt x="93" y="47"/>
                    <a:pt x="93" y="47"/>
                  </a:cubicBezTo>
                  <a:cubicBezTo>
                    <a:pt x="72" y="49"/>
                    <a:pt x="53" y="58"/>
                    <a:pt x="38" y="71"/>
                  </a:cubicBezTo>
                  <a:cubicBezTo>
                    <a:pt x="23" y="56"/>
                    <a:pt x="23" y="56"/>
                    <a:pt x="23" y="56"/>
                  </a:cubicBezTo>
                  <a:cubicBezTo>
                    <a:pt x="4" y="75"/>
                    <a:pt x="4" y="75"/>
                    <a:pt x="4" y="75"/>
                  </a:cubicBezTo>
                  <a:cubicBezTo>
                    <a:pt x="20" y="90"/>
                    <a:pt x="20" y="90"/>
                    <a:pt x="20" y="90"/>
                  </a:cubicBezTo>
                  <a:cubicBezTo>
                    <a:pt x="8" y="108"/>
                    <a:pt x="0" y="129"/>
                    <a:pt x="0" y="151"/>
                  </a:cubicBezTo>
                  <a:cubicBezTo>
                    <a:pt x="0" y="209"/>
                    <a:pt x="48" y="257"/>
                    <a:pt x="106" y="257"/>
                  </a:cubicBezTo>
                  <a:cubicBezTo>
                    <a:pt x="164" y="257"/>
                    <a:pt x="211" y="209"/>
                    <a:pt x="211" y="151"/>
                  </a:cubicBezTo>
                  <a:cubicBezTo>
                    <a:pt x="211" y="127"/>
                    <a:pt x="203" y="104"/>
                    <a:pt x="189" y="87"/>
                  </a:cubicBezTo>
                  <a:close/>
                  <a:moveTo>
                    <a:pt x="106" y="235"/>
                  </a:moveTo>
                  <a:cubicBezTo>
                    <a:pt x="60" y="235"/>
                    <a:pt x="22" y="197"/>
                    <a:pt x="22" y="151"/>
                  </a:cubicBezTo>
                  <a:cubicBezTo>
                    <a:pt x="22" y="105"/>
                    <a:pt x="60" y="68"/>
                    <a:pt x="106" y="68"/>
                  </a:cubicBezTo>
                  <a:cubicBezTo>
                    <a:pt x="152" y="68"/>
                    <a:pt x="189" y="105"/>
                    <a:pt x="189" y="151"/>
                  </a:cubicBezTo>
                  <a:cubicBezTo>
                    <a:pt x="189" y="197"/>
                    <a:pt x="152" y="235"/>
                    <a:pt x="106" y="235"/>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sp>
          <p:nvSpPr>
            <p:cNvPr id="233" name="Freeform 44"/>
            <p:cNvSpPr>
              <a:spLocks/>
            </p:cNvSpPr>
            <p:nvPr/>
          </p:nvSpPr>
          <p:spPr bwMode="auto">
            <a:xfrm>
              <a:off x="10036819" y="3983975"/>
              <a:ext cx="139701" cy="191551"/>
            </a:xfrm>
            <a:custGeom>
              <a:avLst/>
              <a:gdLst>
                <a:gd name="T0" fmla="*/ 29 w 53"/>
                <a:gd name="T1" fmla="*/ 64 h 89"/>
                <a:gd name="T2" fmla="*/ 32 w 53"/>
                <a:gd name="T3" fmla="*/ 58 h 89"/>
                <a:gd name="T4" fmla="*/ 51 w 53"/>
                <a:gd name="T5" fmla="*/ 1 h 89"/>
                <a:gd name="T6" fmla="*/ 18 w 53"/>
                <a:gd name="T7" fmla="*/ 51 h 89"/>
                <a:gd name="T8" fmla="*/ 16 w 53"/>
                <a:gd name="T9" fmla="*/ 57 h 89"/>
                <a:gd name="T10" fmla="*/ 3 w 53"/>
                <a:gd name="T11" fmla="*/ 65 h 89"/>
                <a:gd name="T12" fmla="*/ 10 w 53"/>
                <a:gd name="T13" fmla="*/ 85 h 89"/>
                <a:gd name="T14" fmla="*/ 30 w 53"/>
                <a:gd name="T15" fmla="*/ 78 h 89"/>
                <a:gd name="T16" fmla="*/ 29 w 53"/>
                <a:gd name="T1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9">
                  <a:moveTo>
                    <a:pt x="29" y="64"/>
                  </a:moveTo>
                  <a:cubicBezTo>
                    <a:pt x="30" y="62"/>
                    <a:pt x="31" y="60"/>
                    <a:pt x="32" y="58"/>
                  </a:cubicBezTo>
                  <a:cubicBezTo>
                    <a:pt x="40" y="41"/>
                    <a:pt x="53" y="2"/>
                    <a:pt x="51" y="1"/>
                  </a:cubicBezTo>
                  <a:cubicBezTo>
                    <a:pt x="49" y="0"/>
                    <a:pt x="27" y="34"/>
                    <a:pt x="18" y="51"/>
                  </a:cubicBezTo>
                  <a:cubicBezTo>
                    <a:pt x="17" y="53"/>
                    <a:pt x="16" y="55"/>
                    <a:pt x="16" y="57"/>
                  </a:cubicBezTo>
                  <a:cubicBezTo>
                    <a:pt x="10" y="57"/>
                    <a:pt x="6" y="60"/>
                    <a:pt x="3" y="65"/>
                  </a:cubicBezTo>
                  <a:cubicBezTo>
                    <a:pt x="0" y="73"/>
                    <a:pt x="3" y="82"/>
                    <a:pt x="10" y="85"/>
                  </a:cubicBezTo>
                  <a:cubicBezTo>
                    <a:pt x="18" y="89"/>
                    <a:pt x="27" y="86"/>
                    <a:pt x="30" y="78"/>
                  </a:cubicBezTo>
                  <a:cubicBezTo>
                    <a:pt x="33" y="73"/>
                    <a:pt x="32" y="68"/>
                    <a:pt x="29" y="64"/>
                  </a:cubicBezTo>
                  <a:close/>
                </a:path>
              </a:pathLst>
            </a:custGeom>
            <a:grpFill/>
            <a:ln w="9525">
              <a:solidFill>
                <a:schemeClr val="accent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E" sz="900">
                <a:solidFill>
                  <a:prstClr val="black"/>
                </a:solidFill>
              </a:endParaRPr>
            </a:p>
          </p:txBody>
        </p:sp>
      </p:grpSp>
      <p:grpSp>
        <p:nvGrpSpPr>
          <p:cNvPr id="250" name="Groupe 249"/>
          <p:cNvGrpSpPr/>
          <p:nvPr/>
        </p:nvGrpSpPr>
        <p:grpSpPr>
          <a:xfrm>
            <a:off x="10258677" y="3675411"/>
            <a:ext cx="201177" cy="221295"/>
            <a:chOff x="527050" y="1460500"/>
            <a:chExt cx="552450" cy="625476"/>
          </a:xfrm>
        </p:grpSpPr>
        <p:sp>
          <p:nvSpPr>
            <p:cNvPr id="251" name="Freeform 6"/>
            <p:cNvSpPr>
              <a:spLocks noEditPoints="1"/>
            </p:cNvSpPr>
            <p:nvPr/>
          </p:nvSpPr>
          <p:spPr bwMode="auto">
            <a:xfrm>
              <a:off x="527050" y="1460500"/>
              <a:ext cx="552450" cy="625476"/>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solidFill>
              <a:srgbClr val="000000"/>
            </a:solidFill>
            <a:ln w="9525">
              <a:solidFill>
                <a:srgbClr val="000091"/>
              </a:solid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52" name="Freeform 7"/>
            <p:cNvSpPr>
              <a:spLocks/>
            </p:cNvSpPr>
            <p:nvPr/>
          </p:nvSpPr>
          <p:spPr bwMode="auto">
            <a:xfrm>
              <a:off x="730250" y="1506538"/>
              <a:ext cx="153988" cy="13176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3" name="Freeform 8"/>
            <p:cNvSpPr>
              <a:spLocks/>
            </p:cNvSpPr>
            <p:nvPr/>
          </p:nvSpPr>
          <p:spPr bwMode="auto">
            <a:xfrm>
              <a:off x="571500" y="1609725"/>
              <a:ext cx="130175" cy="147638"/>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4" name="Freeform 9"/>
            <p:cNvSpPr>
              <a:spLocks/>
            </p:cNvSpPr>
            <p:nvPr/>
          </p:nvSpPr>
          <p:spPr bwMode="auto">
            <a:xfrm>
              <a:off x="911225" y="1609725"/>
              <a:ext cx="128588" cy="147638"/>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5" name="Freeform 10"/>
            <p:cNvSpPr>
              <a:spLocks/>
            </p:cNvSpPr>
            <p:nvPr/>
          </p:nvSpPr>
          <p:spPr bwMode="auto">
            <a:xfrm>
              <a:off x="709613" y="1628775"/>
              <a:ext cx="74613" cy="63500"/>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6" name="Freeform 11"/>
            <p:cNvSpPr>
              <a:spLocks/>
            </p:cNvSpPr>
            <p:nvPr/>
          </p:nvSpPr>
          <p:spPr bwMode="auto">
            <a:xfrm>
              <a:off x="828675" y="1628775"/>
              <a:ext cx="74613" cy="63500"/>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7" name="Freeform 12"/>
            <p:cNvSpPr>
              <a:spLocks noEditPoints="1"/>
            </p:cNvSpPr>
            <p:nvPr/>
          </p:nvSpPr>
          <p:spPr bwMode="auto">
            <a:xfrm>
              <a:off x="701675" y="1658938"/>
              <a:ext cx="207963" cy="228600"/>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58" name="Freeform 13"/>
            <p:cNvSpPr>
              <a:spLocks/>
            </p:cNvSpPr>
            <p:nvPr/>
          </p:nvSpPr>
          <p:spPr bwMode="auto">
            <a:xfrm>
              <a:off x="723900" y="1697038"/>
              <a:ext cx="158750" cy="173038"/>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solidFill>
              <a:srgbClr val="000091"/>
            </a:solidFill>
            <a:ln w="9525">
              <a:noFill/>
              <a:round/>
              <a:headEnd/>
              <a:tailEnd/>
            </a:ln>
            <a:extLst/>
          </p:spPr>
          <p:txBody>
            <a:bodyPr vert="horz" wrap="square" lIns="91440" tIns="45720" rIns="91440" bIns="45720" numCol="1" anchor="t" anchorCtr="0" compatLnSpc="1">
              <a:prstTxWarp prst="textNoShape">
                <a:avLst/>
              </a:prstTxWarp>
            </a:bodyPr>
            <a:lstStyle/>
            <a:p>
              <a:endParaRPr lang="en-IE" sz="900"/>
            </a:p>
          </p:txBody>
        </p:sp>
        <p:sp>
          <p:nvSpPr>
            <p:cNvPr id="259" name="Freeform 14"/>
            <p:cNvSpPr>
              <a:spLocks/>
            </p:cNvSpPr>
            <p:nvPr/>
          </p:nvSpPr>
          <p:spPr bwMode="auto">
            <a:xfrm>
              <a:off x="639763" y="1731963"/>
              <a:ext cx="49213" cy="84138"/>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0" name="Freeform 15"/>
            <p:cNvSpPr>
              <a:spLocks/>
            </p:cNvSpPr>
            <p:nvPr/>
          </p:nvSpPr>
          <p:spPr bwMode="auto">
            <a:xfrm>
              <a:off x="922338" y="1731963"/>
              <a:ext cx="49213" cy="84138"/>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1" name="Freeform 16"/>
            <p:cNvSpPr>
              <a:spLocks/>
            </p:cNvSpPr>
            <p:nvPr/>
          </p:nvSpPr>
          <p:spPr bwMode="auto">
            <a:xfrm>
              <a:off x="573088" y="1790700"/>
              <a:ext cx="128588" cy="146050"/>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2" name="Freeform 17"/>
            <p:cNvSpPr>
              <a:spLocks/>
            </p:cNvSpPr>
            <p:nvPr/>
          </p:nvSpPr>
          <p:spPr bwMode="auto">
            <a:xfrm>
              <a:off x="911225" y="1790699"/>
              <a:ext cx="128587" cy="147638"/>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3" name="Freeform 18"/>
            <p:cNvSpPr>
              <a:spLocks/>
            </p:cNvSpPr>
            <p:nvPr/>
          </p:nvSpPr>
          <p:spPr bwMode="auto">
            <a:xfrm>
              <a:off x="709613" y="1854200"/>
              <a:ext cx="74613" cy="65088"/>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4" name="Freeform 19"/>
            <p:cNvSpPr>
              <a:spLocks/>
            </p:cNvSpPr>
            <p:nvPr/>
          </p:nvSpPr>
          <p:spPr bwMode="auto">
            <a:xfrm>
              <a:off x="828675" y="1854200"/>
              <a:ext cx="74613" cy="65088"/>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sp>
          <p:nvSpPr>
            <p:cNvPr id="265" name="Freeform 20"/>
            <p:cNvSpPr>
              <a:spLocks/>
            </p:cNvSpPr>
            <p:nvPr/>
          </p:nvSpPr>
          <p:spPr bwMode="auto">
            <a:xfrm>
              <a:off x="730250" y="1908175"/>
              <a:ext cx="153988" cy="130175"/>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900"/>
            </a:p>
          </p:txBody>
        </p:sp>
      </p:grpSp>
      <p:sp>
        <p:nvSpPr>
          <p:cNvPr id="266" name="ZoneTexte 265"/>
          <p:cNvSpPr txBox="1"/>
          <p:nvPr/>
        </p:nvSpPr>
        <p:spPr>
          <a:xfrm>
            <a:off x="9033162" y="4608992"/>
            <a:ext cx="2874861" cy="369332"/>
          </a:xfrm>
          <a:prstGeom prst="rect">
            <a:avLst/>
          </a:prstGeom>
          <a:noFill/>
        </p:spPr>
        <p:txBody>
          <a:bodyPr wrap="square" rtlCol="0">
            <a:spAutoFit/>
          </a:bodyPr>
          <a:lstStyle/>
          <a:p>
            <a:pPr lvl="0">
              <a:defRPr/>
            </a:pPr>
            <a:r>
              <a:rPr lang="fr-FR" sz="900" b="1" dirty="0" smtClean="0">
                <a:solidFill>
                  <a:srgbClr val="000091"/>
                </a:solidFill>
              </a:rPr>
              <a:t>OUI confirmation obligatoire </a:t>
            </a:r>
            <a:r>
              <a:rPr lang="fr-FR" sz="900" b="1" dirty="0">
                <a:solidFill>
                  <a:srgbClr val="000091"/>
                </a:solidFill>
              </a:rPr>
              <a:t>par test </a:t>
            </a:r>
            <a:r>
              <a:rPr lang="fr-FR" sz="900" b="1" dirty="0" smtClean="0">
                <a:solidFill>
                  <a:srgbClr val="000091"/>
                </a:solidFill>
              </a:rPr>
              <a:t>PCR lorsque le résultat est positif</a:t>
            </a:r>
            <a:endParaRPr lang="fr-FR" sz="900" b="1" dirty="0">
              <a:solidFill>
                <a:srgbClr val="000091"/>
              </a:solidFill>
            </a:endParaRPr>
          </a:p>
        </p:txBody>
      </p:sp>
      <p:sp>
        <p:nvSpPr>
          <p:cNvPr id="267" name="ZoneTexte 266"/>
          <p:cNvSpPr txBox="1"/>
          <p:nvPr/>
        </p:nvSpPr>
        <p:spPr>
          <a:xfrm>
            <a:off x="8894799" y="6067574"/>
            <a:ext cx="2927899" cy="646331"/>
          </a:xfrm>
          <a:prstGeom prst="rect">
            <a:avLst/>
          </a:prstGeom>
          <a:noFill/>
        </p:spPr>
        <p:txBody>
          <a:bodyPr wrap="square" rtlCol="0" anchor="ctr">
            <a:spAutoFit/>
          </a:bodyPr>
          <a:lstStyle/>
          <a:p>
            <a:pPr marL="171450" indent="-171450" algn="just">
              <a:buFont typeface="Arial" panose="020B0604020202020204" pitchFamily="34" charset="0"/>
              <a:buChar char="•"/>
            </a:pPr>
            <a:r>
              <a:rPr lang="fr-FR" sz="900" b="1" dirty="0">
                <a:solidFill>
                  <a:srgbClr val="000091"/>
                </a:solidFill>
              </a:rPr>
              <a:t>Personnes </a:t>
            </a:r>
            <a:r>
              <a:rPr lang="fr-FR" sz="900" b="1" dirty="0" smtClean="0">
                <a:solidFill>
                  <a:srgbClr val="000091"/>
                </a:solidFill>
              </a:rPr>
              <a:t>symptomatiques </a:t>
            </a:r>
            <a:r>
              <a:rPr lang="fr-FR" sz="900" b="1" dirty="0">
                <a:solidFill>
                  <a:srgbClr val="000091"/>
                </a:solidFill>
              </a:rPr>
              <a:t>et </a:t>
            </a:r>
            <a:r>
              <a:rPr lang="fr-FR" sz="900" b="1" dirty="0" smtClean="0">
                <a:solidFill>
                  <a:srgbClr val="000091"/>
                </a:solidFill>
              </a:rPr>
              <a:t>contacts </a:t>
            </a:r>
            <a:r>
              <a:rPr lang="fr-FR" sz="900" b="1" dirty="0">
                <a:solidFill>
                  <a:srgbClr val="000091"/>
                </a:solidFill>
              </a:rPr>
              <a:t>à risque : il </a:t>
            </a:r>
            <a:r>
              <a:rPr lang="fr-FR" sz="900" b="1" dirty="0" smtClean="0">
                <a:solidFill>
                  <a:srgbClr val="000091"/>
                </a:solidFill>
              </a:rPr>
              <a:t>est recommandé dans </a:t>
            </a:r>
            <a:r>
              <a:rPr lang="fr-FR" sz="900" b="1" dirty="0">
                <a:solidFill>
                  <a:srgbClr val="000091"/>
                </a:solidFill>
              </a:rPr>
              <a:t>ce </a:t>
            </a:r>
            <a:r>
              <a:rPr lang="fr-FR" sz="900" b="1" dirty="0" smtClean="0">
                <a:solidFill>
                  <a:srgbClr val="000091"/>
                </a:solidFill>
              </a:rPr>
              <a:t>cas de s’isoler et de </a:t>
            </a:r>
            <a:r>
              <a:rPr lang="fr-FR" sz="900" b="1" dirty="0">
                <a:solidFill>
                  <a:srgbClr val="000091"/>
                </a:solidFill>
              </a:rPr>
              <a:t>faire un  </a:t>
            </a:r>
            <a:r>
              <a:rPr lang="fr-FR" sz="900" b="1" dirty="0" smtClean="0">
                <a:solidFill>
                  <a:srgbClr val="000091"/>
                </a:solidFill>
              </a:rPr>
              <a:t>test PCR ou un test antigénique</a:t>
            </a:r>
            <a:endParaRPr lang="fr-FR" sz="900" b="1" dirty="0">
              <a:solidFill>
                <a:srgbClr val="000091"/>
              </a:solidFill>
            </a:endParaRPr>
          </a:p>
          <a:p>
            <a:pPr marL="171450" indent="-171450" algn="just">
              <a:buFont typeface="Arial" panose="020B0604020202020204" pitchFamily="34" charset="0"/>
              <a:buChar char="•"/>
            </a:pPr>
            <a:r>
              <a:rPr lang="fr-FR" sz="900" b="1" dirty="0" smtClean="0">
                <a:solidFill>
                  <a:srgbClr val="000091"/>
                </a:solidFill>
              </a:rPr>
              <a:t>Personnes âgées de moins de 15 ans</a:t>
            </a:r>
          </a:p>
        </p:txBody>
      </p:sp>
      <p:sp>
        <p:nvSpPr>
          <p:cNvPr id="268" name="ZoneTexte 267"/>
          <p:cNvSpPr txBox="1"/>
          <p:nvPr/>
        </p:nvSpPr>
        <p:spPr>
          <a:xfrm>
            <a:off x="8582008" y="1574496"/>
            <a:ext cx="3453347" cy="230832"/>
          </a:xfrm>
          <a:prstGeom prst="rect">
            <a:avLst/>
          </a:prstGeom>
          <a:noFill/>
        </p:spPr>
        <p:txBody>
          <a:bodyPr wrap="square" rtlCol="0">
            <a:spAutoFit/>
          </a:bodyPr>
          <a:lstStyle/>
          <a:p>
            <a:pPr algn="ctr"/>
            <a:r>
              <a:rPr lang="fr-FR" sz="900" b="1" dirty="0" smtClean="0">
                <a:solidFill>
                  <a:srgbClr val="000091"/>
                </a:solidFill>
              </a:rPr>
              <a:t>Auto-prélèvement nasal (avec écouvillon)</a:t>
            </a:r>
            <a:endParaRPr lang="fr-FR" sz="900" b="1" dirty="0">
              <a:solidFill>
                <a:srgbClr val="000091"/>
              </a:solidFill>
            </a:endParaRPr>
          </a:p>
        </p:txBody>
      </p:sp>
      <p:sp>
        <p:nvSpPr>
          <p:cNvPr id="269" name="ZoneTexte 268"/>
          <p:cNvSpPr txBox="1"/>
          <p:nvPr/>
        </p:nvSpPr>
        <p:spPr>
          <a:xfrm>
            <a:off x="8805439" y="2361315"/>
            <a:ext cx="3169869" cy="369332"/>
          </a:xfrm>
          <a:prstGeom prst="rect">
            <a:avLst/>
          </a:prstGeom>
          <a:noFill/>
        </p:spPr>
        <p:txBody>
          <a:bodyPr wrap="square" rtlCol="0">
            <a:spAutoFit/>
          </a:bodyPr>
          <a:lstStyle/>
          <a:p>
            <a:pPr algn="ctr"/>
            <a:r>
              <a:rPr lang="fr-FR" sz="900" b="1" dirty="0" smtClean="0">
                <a:solidFill>
                  <a:srgbClr val="000091"/>
                </a:solidFill>
              </a:rPr>
              <a:t>Détecter des personnes asymptomatiques infectées au SARS-COV-2</a:t>
            </a:r>
            <a:endParaRPr lang="fr-FR" sz="900" b="1" dirty="0">
              <a:solidFill>
                <a:srgbClr val="000091"/>
              </a:solidFill>
            </a:endParaRPr>
          </a:p>
        </p:txBody>
      </p:sp>
      <p:cxnSp>
        <p:nvCxnSpPr>
          <p:cNvPr id="236" name="Connecteur droit 235"/>
          <p:cNvCxnSpPr/>
          <p:nvPr/>
        </p:nvCxnSpPr>
        <p:spPr>
          <a:xfrm>
            <a:off x="2532385" y="2783277"/>
            <a:ext cx="9250325" cy="4656"/>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a:off x="2538208" y="2420408"/>
            <a:ext cx="9250325" cy="4656"/>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68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1"/>
          <p:cNvSpPr>
            <a:spLocks noGrp="1"/>
          </p:cNvSpPr>
          <p:nvPr>
            <p:ph type="title"/>
          </p:nvPr>
        </p:nvSpPr>
        <p:spPr>
          <a:xfrm>
            <a:off x="577772" y="268949"/>
            <a:ext cx="10946809" cy="673839"/>
          </a:xfrm>
        </p:spPr>
        <p:txBody>
          <a:bodyPr>
            <a:noAutofit/>
          </a:bodyPr>
          <a:lstStyle/>
          <a:p>
            <a:pPr algn="ctr"/>
            <a:r>
              <a:rPr lang="fr-FR" sz="2400" b="1" spc="400" dirty="0" smtClean="0">
                <a:solidFill>
                  <a:srgbClr val="000091"/>
                </a:solidFill>
                <a:latin typeface="Marianne" panose="02000000000000000000" pitchFamily="50" charset="0"/>
              </a:rPr>
              <a:t>Qu’est-ce qu’un autotest ? </a:t>
            </a:r>
            <a:endParaRPr lang="fr-FR" sz="2400" b="1" spc="400" dirty="0">
              <a:solidFill>
                <a:srgbClr val="000091"/>
              </a:solidFill>
              <a:latin typeface="Marianne" panose="02000000000000000000" pitchFamily="50" charset="0"/>
              <a:ea typeface="+mn-ea"/>
              <a:cs typeface="+mn-cs"/>
            </a:endParaRPr>
          </a:p>
        </p:txBody>
      </p:sp>
      <p:sp>
        <p:nvSpPr>
          <p:cNvPr id="9" name="Espace réservé du numéro de diapositive 8"/>
          <p:cNvSpPr>
            <a:spLocks noGrp="1"/>
          </p:cNvSpPr>
          <p:nvPr>
            <p:ph type="sldNum" sz="quarter" idx="12"/>
          </p:nvPr>
        </p:nvSpPr>
        <p:spPr/>
        <p:txBody>
          <a:bodyPr/>
          <a:lstStyle/>
          <a:p>
            <a:fld id="{AF130D2B-A145-4187-9231-579C110DE58B}" type="slidenum">
              <a:rPr lang="fr-FR" smtClean="0"/>
              <a:t>5</a:t>
            </a:fld>
            <a:endParaRPr lang="fr-FR"/>
          </a:p>
        </p:txBody>
      </p:sp>
      <p:sp>
        <p:nvSpPr>
          <p:cNvPr id="2" name="Rectangle 1"/>
          <p:cNvSpPr/>
          <p:nvPr/>
        </p:nvSpPr>
        <p:spPr>
          <a:xfrm>
            <a:off x="35386" y="942788"/>
            <a:ext cx="12031579" cy="5324535"/>
          </a:xfrm>
          <a:prstGeom prst="rect">
            <a:avLst/>
          </a:prstGeom>
        </p:spPr>
        <p:txBody>
          <a:bodyPr wrap="square">
            <a:spAutoFit/>
          </a:bodyPr>
          <a:lstStyle/>
          <a:p>
            <a:pPr algn="ctr"/>
            <a:endParaRPr lang="fr-FR" sz="1600" dirty="0"/>
          </a:p>
          <a:p>
            <a:pPr algn="just"/>
            <a:r>
              <a:rPr lang="fr-FR" sz="1200" b="1" dirty="0" smtClean="0"/>
              <a:t>Qu’est-ce que l’autotest?</a:t>
            </a:r>
            <a:r>
              <a:rPr lang="fr-FR" sz="1200" dirty="0" smtClean="0"/>
              <a:t> L’autotest est un dispositif permettant à un individu asymptomatique âgé de plus de 15 ans de se tester sans professionnel de santé au moyen d’un prélèvement nasal. Le résultat est obtenu en 15 à 20 minutes. L’autotest a vocation à être utilisé de manière itérative, une à deux fois par semaine.</a:t>
            </a:r>
          </a:p>
          <a:p>
            <a:pPr algn="just"/>
            <a:endParaRPr lang="fr-FR" sz="1200" dirty="0"/>
          </a:p>
          <a:p>
            <a:pPr algn="just"/>
            <a:r>
              <a:rPr lang="fr-FR" sz="1200" b="1" dirty="0" smtClean="0"/>
              <a:t>À quoi sert l’autotest?</a:t>
            </a:r>
            <a:r>
              <a:rPr lang="fr-FR" sz="1200" dirty="0" smtClean="0"/>
              <a:t> L’autotest enrichit l’arsenal de la stratégie de tests existante. Moins sensible, il ne remplace pas les outils de diagnostic (tests PCR sur prélèvement </a:t>
            </a:r>
            <a:r>
              <a:rPr lang="fr-FR" sz="1200" dirty="0" err="1" smtClean="0"/>
              <a:t>nasopharyngé</a:t>
            </a:r>
            <a:r>
              <a:rPr lang="fr-FR" sz="1200" dirty="0" smtClean="0"/>
              <a:t> ou salivaire et tests antigéniques sur prélèvement </a:t>
            </a:r>
            <a:r>
              <a:rPr lang="fr-FR" sz="1200" dirty="0" err="1" smtClean="0"/>
              <a:t>nasopharyngé</a:t>
            </a:r>
            <a:r>
              <a:rPr lang="fr-FR" sz="1200" dirty="0" smtClean="0"/>
              <a:t>) déjà déployés mais constitue un outil supplémentaire pour atteindre des publics qui échappent au dépistage ou dans des situations qui n’auraient pas donné lieu à dépistage. </a:t>
            </a:r>
          </a:p>
          <a:p>
            <a:pPr algn="just"/>
            <a:endParaRPr lang="fr-FR" sz="1200" b="1" dirty="0"/>
          </a:p>
          <a:p>
            <a:pPr algn="just"/>
            <a:r>
              <a:rPr lang="fr-FR" sz="1200" b="1" dirty="0" smtClean="0"/>
              <a:t>Comment utilise-t-on l’autotest? </a:t>
            </a:r>
            <a:r>
              <a:rPr lang="fr-FR" sz="1200" dirty="0" smtClean="0"/>
              <a:t>L’utilisateur procède lui-même au prélèvement au moyen d’un écouvillon qu’il enfonce à 2-3 centimètres dans la narine. Le test est réalisable chez soi.</a:t>
            </a:r>
          </a:p>
          <a:p>
            <a:pPr algn="just"/>
            <a:endParaRPr lang="fr-FR" sz="1200" dirty="0"/>
          </a:p>
          <a:p>
            <a:pPr algn="just"/>
            <a:r>
              <a:rPr lang="fr-FR" sz="1200" b="1" dirty="0" smtClean="0"/>
              <a:t>Qui pourra utiliser l’autotest ? </a:t>
            </a:r>
            <a:r>
              <a:rPr lang="fr-FR" sz="1200" dirty="0" smtClean="0"/>
              <a:t>L’autotest concerne d’abord des publics collectifs dans le cadre de campagnes itératives : les lycéens et personnels de l’éducation nationale ainsi que les Universités ; des publics précaires éloignés du dépistage. En outre, dès le 12 avril, l’autotest sera en vente libre en pharmacie, avec une priorité / prise en charge pour les professionnels de l’aide à la personne en contact avec des personnes fragiles</a:t>
            </a:r>
            <a:endParaRPr lang="fr-FR" sz="1200" b="1" dirty="0" smtClean="0"/>
          </a:p>
          <a:p>
            <a:pPr algn="just"/>
            <a:endParaRPr lang="fr-FR" sz="1200" dirty="0"/>
          </a:p>
          <a:p>
            <a:pPr algn="just"/>
            <a:r>
              <a:rPr lang="fr-FR" sz="1200" b="1" dirty="0" smtClean="0"/>
              <a:t>Pourquoi faut-il l’utiliser de manière itérative? </a:t>
            </a:r>
            <a:r>
              <a:rPr lang="fr-FR" sz="1200" dirty="0" smtClean="0"/>
              <a:t>L’autotest </a:t>
            </a:r>
            <a:r>
              <a:rPr lang="fr-FR" sz="1200" dirty="0"/>
              <a:t>permet de savoir si on est porteur ou non de la COVID-19, mais </a:t>
            </a:r>
            <a:r>
              <a:rPr lang="fr-FR" sz="1200" dirty="0" smtClean="0"/>
              <a:t>est d’autant plus efficace qu’il </a:t>
            </a:r>
            <a:r>
              <a:rPr lang="fr-FR" sz="1200" dirty="0"/>
              <a:t>est fait </a:t>
            </a:r>
            <a:r>
              <a:rPr lang="fr-FR" sz="1200" dirty="0" smtClean="0"/>
              <a:t>régulièrement, une à deux fois par semaine. De cette façon, on augmente </a:t>
            </a:r>
            <a:r>
              <a:rPr lang="fr-FR" sz="1200" dirty="0"/>
              <a:t>les chances de détecter le virus au début de la maladie.  </a:t>
            </a:r>
            <a:endParaRPr lang="fr-FR" sz="1200" dirty="0" smtClean="0"/>
          </a:p>
          <a:p>
            <a:pPr algn="just"/>
            <a:endParaRPr lang="fr-FR" sz="1200" dirty="0"/>
          </a:p>
          <a:p>
            <a:pPr algn="just"/>
            <a:r>
              <a:rPr lang="fr-FR" sz="1200" b="1" dirty="0" smtClean="0"/>
              <a:t>Quelle conduite à tenir après le résultat ? </a:t>
            </a:r>
            <a:r>
              <a:rPr lang="fr-FR" sz="1200" dirty="0" smtClean="0"/>
              <a:t>Un autotest négatif ne dispense pas du respect des gestes barrières. Un autotest positif doit conduire à un isolement immédiat et doit être suivi impérativement par un test PCR de confirmation.</a:t>
            </a:r>
          </a:p>
          <a:p>
            <a:pPr algn="just"/>
            <a:endParaRPr lang="fr-FR" sz="1200" dirty="0"/>
          </a:p>
          <a:p>
            <a:pPr algn="just"/>
            <a:r>
              <a:rPr lang="fr-FR" sz="1200" b="1" dirty="0" smtClean="0"/>
              <a:t>Pourquoi est-il indispensable qu’un autotest positif soit suivi par un test PCR de confirmation? </a:t>
            </a:r>
            <a:r>
              <a:rPr lang="fr-FR" sz="1200" dirty="0" smtClean="0"/>
              <a:t>Les résultats des autotests n’entrent pas dans SI-DEP. Faire ce test de confirmation est donc indispensable pour permettre d’enclencher le contact tracing et l’accompagnement à l’isolement. </a:t>
            </a:r>
          </a:p>
          <a:p>
            <a:pPr algn="just"/>
            <a:endParaRPr lang="fr-FR" sz="1200" dirty="0"/>
          </a:p>
          <a:p>
            <a:pPr algn="just"/>
            <a:r>
              <a:rPr lang="fr-FR" sz="1200" b="1" dirty="0" smtClean="0"/>
              <a:t>Ce à quoi ne doit pas servir l’autotest. </a:t>
            </a:r>
            <a:r>
              <a:rPr lang="fr-FR" sz="1200" dirty="0" smtClean="0"/>
              <a:t>L’autotest ne doit pas être utilisé pour se rassembler sans respecter les gestes barrières, au prétexte d’un résultat négatif. Il ne remplace pas les tests PCR et antigéniques sur prélèvement nasopharyngé réalisés par des professionnels de santé pour les personnes symptomatiques ou contacts à risque. </a:t>
            </a:r>
          </a:p>
          <a:p>
            <a:pPr algn="just"/>
            <a:endParaRPr lang="fr-FR" sz="1200" dirty="0"/>
          </a:p>
          <a:p>
            <a:pPr algn="just"/>
            <a:r>
              <a:rPr lang="fr-FR" sz="1200" b="1" dirty="0" smtClean="0"/>
              <a:t>ATTENTION: </a:t>
            </a:r>
            <a:r>
              <a:rPr lang="fr-FR" sz="1200" dirty="0" smtClean="0"/>
              <a:t>Une personne symptomatique ou une personne contact ne doit en aucun cas recourir à un autotest. Elle doit en revanche faire immédiatement un test </a:t>
            </a:r>
            <a:r>
              <a:rPr lang="fr-FR" sz="1200" dirty="0"/>
              <a:t>n</a:t>
            </a:r>
            <a:r>
              <a:rPr lang="fr-FR" sz="1200" dirty="0" smtClean="0"/>
              <a:t>asopharyngé (PCR ou antigénique) et s’isoler.</a:t>
            </a:r>
            <a:endParaRPr lang="fr-FR" b="1" dirty="0">
              <a:effectLst/>
              <a:ea typeface="Calibri" panose="020F0502020204030204" pitchFamily="34" charset="0"/>
            </a:endParaRPr>
          </a:p>
        </p:txBody>
      </p:sp>
    </p:spTree>
    <p:extLst>
      <p:ext uri="{BB962C8B-B14F-4D97-AF65-F5344CB8AC3E}">
        <p14:creationId xmlns:p14="http://schemas.microsoft.com/office/powerpoint/2010/main" val="2833140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1"/>
          <p:cNvSpPr>
            <a:spLocks noGrp="1"/>
          </p:cNvSpPr>
          <p:nvPr>
            <p:ph type="title"/>
          </p:nvPr>
        </p:nvSpPr>
        <p:spPr>
          <a:xfrm>
            <a:off x="403412" y="97851"/>
            <a:ext cx="11685265" cy="673839"/>
          </a:xfrm>
        </p:spPr>
        <p:txBody>
          <a:bodyPr>
            <a:noAutofit/>
          </a:bodyPr>
          <a:lstStyle/>
          <a:p>
            <a:pPr algn="ctr"/>
            <a:r>
              <a:rPr lang="fr-FR" sz="2400" b="1" spc="400" dirty="0" smtClean="0">
                <a:solidFill>
                  <a:srgbClr val="000091"/>
                </a:solidFill>
                <a:latin typeface="Marianne" panose="02000000000000000000" pitchFamily="50" charset="0"/>
              </a:rPr>
              <a:t>Comment accompagner le premier prélèvement </a:t>
            </a:r>
            <a:r>
              <a:rPr lang="fr-FR" sz="2400" b="1" spc="400" dirty="0">
                <a:solidFill>
                  <a:srgbClr val="000091"/>
                </a:solidFill>
                <a:latin typeface="Marianne" panose="02000000000000000000" pitchFamily="50" charset="0"/>
              </a:rPr>
              <a:t>?</a:t>
            </a:r>
            <a:endParaRPr lang="fr-FR" sz="2400" b="1" spc="400" dirty="0">
              <a:solidFill>
                <a:srgbClr val="000091"/>
              </a:solidFill>
              <a:latin typeface="Marianne" panose="02000000000000000000" pitchFamily="50" charset="0"/>
              <a:ea typeface="+mn-ea"/>
              <a:cs typeface="+mn-cs"/>
            </a:endParaRPr>
          </a:p>
        </p:txBody>
      </p:sp>
      <p:grpSp>
        <p:nvGrpSpPr>
          <p:cNvPr id="6" name="Groupe 5"/>
          <p:cNvGrpSpPr/>
          <p:nvPr/>
        </p:nvGrpSpPr>
        <p:grpSpPr>
          <a:xfrm>
            <a:off x="403412" y="3091388"/>
            <a:ext cx="1260000" cy="1260000"/>
            <a:chOff x="579844" y="2677977"/>
            <a:chExt cx="1260000" cy="1260000"/>
          </a:xfrm>
        </p:grpSpPr>
        <p:sp>
          <p:nvSpPr>
            <p:cNvPr id="15" name="Ellipse 14"/>
            <p:cNvSpPr/>
            <p:nvPr/>
          </p:nvSpPr>
          <p:spPr>
            <a:xfrm>
              <a:off x="579844" y="2677977"/>
              <a:ext cx="1260000" cy="1260000"/>
            </a:xfrm>
            <a:prstGeom prst="ellipse">
              <a:avLst/>
            </a:prstGeom>
            <a:solidFill>
              <a:srgbClr val="00009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reeform 18"/>
            <p:cNvSpPr>
              <a:spLocks noEditPoints="1"/>
            </p:cNvSpPr>
            <p:nvPr/>
          </p:nvSpPr>
          <p:spPr bwMode="auto">
            <a:xfrm>
              <a:off x="836525" y="2991920"/>
              <a:ext cx="746638" cy="632114"/>
            </a:xfrm>
            <a:custGeom>
              <a:avLst/>
              <a:gdLst>
                <a:gd name="T0" fmla="*/ 1522 w 3051"/>
                <a:gd name="T1" fmla="*/ 779 h 2134"/>
                <a:gd name="T2" fmla="*/ 2349 w 3051"/>
                <a:gd name="T3" fmla="*/ 929 h 2134"/>
                <a:gd name="T4" fmla="*/ 2500 w 3051"/>
                <a:gd name="T5" fmla="*/ 425 h 2134"/>
                <a:gd name="T6" fmla="*/ 1673 w 3051"/>
                <a:gd name="T7" fmla="*/ 275 h 2134"/>
                <a:gd name="T8" fmla="*/ 1522 w 3051"/>
                <a:gd name="T9" fmla="*/ 507 h 2134"/>
                <a:gd name="T10" fmla="*/ 1522 w 3051"/>
                <a:gd name="T11" fmla="*/ 721 h 2134"/>
                <a:gd name="T12" fmla="*/ 1588 w 3051"/>
                <a:gd name="T13" fmla="*/ 425 h 2134"/>
                <a:gd name="T14" fmla="*/ 2349 w 3051"/>
                <a:gd name="T15" fmla="*/ 340 h 2134"/>
                <a:gd name="T16" fmla="*/ 2434 w 3051"/>
                <a:gd name="T17" fmla="*/ 779 h 2134"/>
                <a:gd name="T18" fmla="*/ 1673 w 3051"/>
                <a:gd name="T19" fmla="*/ 863 h 2134"/>
                <a:gd name="T20" fmla="*/ 1588 w 3051"/>
                <a:gd name="T21" fmla="*/ 656 h 2134"/>
                <a:gd name="T22" fmla="*/ 1588 w 3051"/>
                <a:gd name="T23" fmla="*/ 545 h 2134"/>
                <a:gd name="T24" fmla="*/ 984 w 3051"/>
                <a:gd name="T25" fmla="*/ 1134 h 2134"/>
                <a:gd name="T26" fmla="*/ 996 w 3051"/>
                <a:gd name="T27" fmla="*/ 846 h 2134"/>
                <a:gd name="T28" fmla="*/ 859 w 3051"/>
                <a:gd name="T29" fmla="*/ 840 h 2134"/>
                <a:gd name="T30" fmla="*/ 910 w 3051"/>
                <a:gd name="T31" fmla="*/ 909 h 2134"/>
                <a:gd name="T32" fmla="*/ 929 w 3051"/>
                <a:gd name="T33" fmla="*/ 1343 h 2134"/>
                <a:gd name="T34" fmla="*/ 956 w 3051"/>
                <a:gd name="T35" fmla="*/ 1348 h 2134"/>
                <a:gd name="T36" fmla="*/ 1481 w 3051"/>
                <a:gd name="T37" fmla="*/ 1188 h 2134"/>
                <a:gd name="T38" fmla="*/ 559 w 3051"/>
                <a:gd name="T39" fmla="*/ 1348 h 2134"/>
                <a:gd name="T40" fmla="*/ 772 w 3051"/>
                <a:gd name="T41" fmla="*/ 847 h 2134"/>
                <a:gd name="T42" fmla="*/ 542 w 3051"/>
                <a:gd name="T43" fmla="*/ 1330 h 2134"/>
                <a:gd name="T44" fmla="*/ 2991 w 3051"/>
                <a:gd name="T45" fmla="*/ 1839 h 2134"/>
                <a:gd name="T46" fmla="*/ 2562 w 3051"/>
                <a:gd name="T47" fmla="*/ 1679 h 2134"/>
                <a:gd name="T48" fmla="*/ 363 w 3051"/>
                <a:gd name="T49" fmla="*/ 1705 h 2134"/>
                <a:gd name="T50" fmla="*/ 0 w 3051"/>
                <a:gd name="T51" fmla="*/ 1931 h 2134"/>
                <a:gd name="T52" fmla="*/ 66 w 3051"/>
                <a:gd name="T53" fmla="*/ 2134 h 2134"/>
                <a:gd name="T54" fmla="*/ 3051 w 3051"/>
                <a:gd name="T55" fmla="*/ 2068 h 2134"/>
                <a:gd name="T56" fmla="*/ 2991 w 3051"/>
                <a:gd name="T57" fmla="*/ 1839 h 2134"/>
                <a:gd name="T58" fmla="*/ 957 w 3051"/>
                <a:gd name="T59" fmla="*/ 2034 h 2134"/>
                <a:gd name="T60" fmla="*/ 957 w 3051"/>
                <a:gd name="T61" fmla="*/ 1964 h 2134"/>
                <a:gd name="T62" fmla="*/ 2129 w 3051"/>
                <a:gd name="T63" fmla="*/ 1999 h 2134"/>
                <a:gd name="T64" fmla="*/ 487 w 3051"/>
                <a:gd name="T65" fmla="*/ 1619 h 2134"/>
                <a:gd name="T66" fmla="*/ 2796 w 3051"/>
                <a:gd name="T67" fmla="*/ 1388 h 2134"/>
                <a:gd name="T68" fmla="*/ 2565 w 3051"/>
                <a:gd name="T69" fmla="*/ 0 h 2134"/>
                <a:gd name="T70" fmla="*/ 256 w 3051"/>
                <a:gd name="T71" fmla="*/ 231 h 2134"/>
                <a:gd name="T72" fmla="*/ 487 w 3051"/>
                <a:gd name="T73" fmla="*/ 1619 h 2134"/>
                <a:gd name="T74" fmla="*/ 487 w 3051"/>
                <a:gd name="T75" fmla="*/ 198 h 2134"/>
                <a:gd name="T76" fmla="*/ 2584 w 3051"/>
                <a:gd name="T77" fmla="*/ 205 h 2134"/>
                <a:gd name="T78" fmla="*/ 2598 w 3051"/>
                <a:gd name="T79" fmla="*/ 1388 h 2134"/>
                <a:gd name="T80" fmla="*/ 487 w 3051"/>
                <a:gd name="T81" fmla="*/ 1421 h 2134"/>
                <a:gd name="T82" fmla="*/ 454 w 3051"/>
                <a:gd name="T83" fmla="*/ 231 h 2134"/>
                <a:gd name="T84" fmla="*/ 1093 w 3051"/>
                <a:gd name="T85" fmla="*/ 715 h 2134"/>
                <a:gd name="T86" fmla="*/ 930 w 3051"/>
                <a:gd name="T87" fmla="*/ 332 h 2134"/>
                <a:gd name="T88" fmla="*/ 766 w 3051"/>
                <a:gd name="T89" fmla="*/ 714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1" h="2134">
                  <a:moveTo>
                    <a:pt x="1522" y="721"/>
                  </a:moveTo>
                  <a:cubicBezTo>
                    <a:pt x="1522" y="779"/>
                    <a:pt x="1522" y="779"/>
                    <a:pt x="1522" y="779"/>
                  </a:cubicBezTo>
                  <a:cubicBezTo>
                    <a:pt x="1522" y="862"/>
                    <a:pt x="1590" y="929"/>
                    <a:pt x="1673" y="929"/>
                  </a:cubicBezTo>
                  <a:cubicBezTo>
                    <a:pt x="2349" y="929"/>
                    <a:pt x="2349" y="929"/>
                    <a:pt x="2349" y="929"/>
                  </a:cubicBezTo>
                  <a:cubicBezTo>
                    <a:pt x="2433" y="929"/>
                    <a:pt x="2500" y="862"/>
                    <a:pt x="2500" y="779"/>
                  </a:cubicBezTo>
                  <a:cubicBezTo>
                    <a:pt x="2500" y="425"/>
                    <a:pt x="2500" y="425"/>
                    <a:pt x="2500" y="425"/>
                  </a:cubicBezTo>
                  <a:cubicBezTo>
                    <a:pt x="2500" y="342"/>
                    <a:pt x="2433" y="275"/>
                    <a:pt x="2349" y="275"/>
                  </a:cubicBezTo>
                  <a:cubicBezTo>
                    <a:pt x="1673" y="275"/>
                    <a:pt x="1673" y="275"/>
                    <a:pt x="1673" y="275"/>
                  </a:cubicBezTo>
                  <a:cubicBezTo>
                    <a:pt x="1590" y="275"/>
                    <a:pt x="1522" y="342"/>
                    <a:pt x="1522" y="425"/>
                  </a:cubicBezTo>
                  <a:cubicBezTo>
                    <a:pt x="1522" y="507"/>
                    <a:pt x="1522" y="507"/>
                    <a:pt x="1522" y="507"/>
                  </a:cubicBezTo>
                  <a:cubicBezTo>
                    <a:pt x="1149" y="721"/>
                    <a:pt x="1149" y="721"/>
                    <a:pt x="1149" y="721"/>
                  </a:cubicBezTo>
                  <a:lnTo>
                    <a:pt x="1522" y="721"/>
                  </a:lnTo>
                  <a:close/>
                  <a:moveTo>
                    <a:pt x="1588" y="545"/>
                  </a:moveTo>
                  <a:cubicBezTo>
                    <a:pt x="1588" y="425"/>
                    <a:pt x="1588" y="425"/>
                    <a:pt x="1588" y="425"/>
                  </a:cubicBezTo>
                  <a:cubicBezTo>
                    <a:pt x="1588" y="379"/>
                    <a:pt x="1626" y="340"/>
                    <a:pt x="1673" y="340"/>
                  </a:cubicBezTo>
                  <a:cubicBezTo>
                    <a:pt x="2349" y="340"/>
                    <a:pt x="2349" y="340"/>
                    <a:pt x="2349" y="340"/>
                  </a:cubicBezTo>
                  <a:cubicBezTo>
                    <a:pt x="2396" y="340"/>
                    <a:pt x="2434" y="379"/>
                    <a:pt x="2434" y="425"/>
                  </a:cubicBezTo>
                  <a:cubicBezTo>
                    <a:pt x="2434" y="779"/>
                    <a:pt x="2434" y="779"/>
                    <a:pt x="2434" y="779"/>
                  </a:cubicBezTo>
                  <a:cubicBezTo>
                    <a:pt x="2434" y="825"/>
                    <a:pt x="2396" y="863"/>
                    <a:pt x="2349" y="863"/>
                  </a:cubicBezTo>
                  <a:cubicBezTo>
                    <a:pt x="1673" y="863"/>
                    <a:pt x="1673" y="863"/>
                    <a:pt x="1673" y="863"/>
                  </a:cubicBezTo>
                  <a:cubicBezTo>
                    <a:pt x="1626" y="863"/>
                    <a:pt x="1588" y="825"/>
                    <a:pt x="1588" y="779"/>
                  </a:cubicBezTo>
                  <a:cubicBezTo>
                    <a:pt x="1588" y="656"/>
                    <a:pt x="1588" y="656"/>
                    <a:pt x="1588" y="656"/>
                  </a:cubicBezTo>
                  <a:cubicBezTo>
                    <a:pt x="1395" y="656"/>
                    <a:pt x="1395" y="656"/>
                    <a:pt x="1395" y="656"/>
                  </a:cubicBezTo>
                  <a:lnTo>
                    <a:pt x="1588" y="545"/>
                  </a:lnTo>
                  <a:close/>
                  <a:moveTo>
                    <a:pt x="929" y="1343"/>
                  </a:moveTo>
                  <a:cubicBezTo>
                    <a:pt x="984" y="1134"/>
                    <a:pt x="984" y="1134"/>
                    <a:pt x="984" y="1134"/>
                  </a:cubicBezTo>
                  <a:cubicBezTo>
                    <a:pt x="971" y="1052"/>
                    <a:pt x="959" y="972"/>
                    <a:pt x="949" y="908"/>
                  </a:cubicBezTo>
                  <a:cubicBezTo>
                    <a:pt x="996" y="846"/>
                    <a:pt x="996" y="846"/>
                    <a:pt x="996" y="846"/>
                  </a:cubicBezTo>
                  <a:cubicBezTo>
                    <a:pt x="1000" y="840"/>
                    <a:pt x="1000" y="840"/>
                    <a:pt x="1000" y="840"/>
                  </a:cubicBezTo>
                  <a:cubicBezTo>
                    <a:pt x="859" y="840"/>
                    <a:pt x="859" y="840"/>
                    <a:pt x="859" y="840"/>
                  </a:cubicBezTo>
                  <a:cubicBezTo>
                    <a:pt x="863" y="846"/>
                    <a:pt x="863" y="846"/>
                    <a:pt x="863" y="846"/>
                  </a:cubicBezTo>
                  <a:cubicBezTo>
                    <a:pt x="910" y="909"/>
                    <a:pt x="910" y="909"/>
                    <a:pt x="910" y="909"/>
                  </a:cubicBezTo>
                  <a:cubicBezTo>
                    <a:pt x="900" y="972"/>
                    <a:pt x="888" y="1052"/>
                    <a:pt x="875" y="1134"/>
                  </a:cubicBezTo>
                  <a:lnTo>
                    <a:pt x="929" y="1343"/>
                  </a:lnTo>
                  <a:close/>
                  <a:moveTo>
                    <a:pt x="1087" y="847"/>
                  </a:moveTo>
                  <a:cubicBezTo>
                    <a:pt x="956" y="1348"/>
                    <a:pt x="956" y="1348"/>
                    <a:pt x="956" y="1348"/>
                  </a:cubicBezTo>
                  <a:cubicBezTo>
                    <a:pt x="1490" y="1348"/>
                    <a:pt x="1490" y="1348"/>
                    <a:pt x="1490" y="1348"/>
                  </a:cubicBezTo>
                  <a:cubicBezTo>
                    <a:pt x="1481" y="1188"/>
                    <a:pt x="1481" y="1188"/>
                    <a:pt x="1481" y="1188"/>
                  </a:cubicBezTo>
                  <a:cubicBezTo>
                    <a:pt x="1465" y="959"/>
                    <a:pt x="1295" y="853"/>
                    <a:pt x="1087" y="847"/>
                  </a:cubicBezTo>
                  <a:close/>
                  <a:moveTo>
                    <a:pt x="559" y="1348"/>
                  </a:moveTo>
                  <a:cubicBezTo>
                    <a:pt x="903" y="1348"/>
                    <a:pt x="903" y="1348"/>
                    <a:pt x="903" y="1348"/>
                  </a:cubicBezTo>
                  <a:cubicBezTo>
                    <a:pt x="772" y="847"/>
                    <a:pt x="772" y="847"/>
                    <a:pt x="772" y="847"/>
                  </a:cubicBezTo>
                  <a:cubicBezTo>
                    <a:pt x="686" y="849"/>
                    <a:pt x="607" y="867"/>
                    <a:pt x="542" y="904"/>
                  </a:cubicBezTo>
                  <a:cubicBezTo>
                    <a:pt x="542" y="1330"/>
                    <a:pt x="542" y="1330"/>
                    <a:pt x="542" y="1330"/>
                  </a:cubicBezTo>
                  <a:cubicBezTo>
                    <a:pt x="542" y="1340"/>
                    <a:pt x="550" y="1348"/>
                    <a:pt x="559" y="1348"/>
                  </a:cubicBezTo>
                  <a:close/>
                  <a:moveTo>
                    <a:pt x="2991" y="1839"/>
                  </a:moveTo>
                  <a:cubicBezTo>
                    <a:pt x="2689" y="1705"/>
                    <a:pt x="2689" y="1705"/>
                    <a:pt x="2689" y="1705"/>
                  </a:cubicBezTo>
                  <a:cubicBezTo>
                    <a:pt x="2655" y="1691"/>
                    <a:pt x="2599" y="1679"/>
                    <a:pt x="2562" y="1679"/>
                  </a:cubicBezTo>
                  <a:cubicBezTo>
                    <a:pt x="490" y="1679"/>
                    <a:pt x="490" y="1679"/>
                    <a:pt x="490" y="1679"/>
                  </a:cubicBezTo>
                  <a:cubicBezTo>
                    <a:pt x="453" y="1679"/>
                    <a:pt x="396" y="1691"/>
                    <a:pt x="363" y="1705"/>
                  </a:cubicBezTo>
                  <a:cubicBezTo>
                    <a:pt x="61" y="1839"/>
                    <a:pt x="61" y="1839"/>
                    <a:pt x="61" y="1839"/>
                  </a:cubicBezTo>
                  <a:cubicBezTo>
                    <a:pt x="27" y="1853"/>
                    <a:pt x="0" y="1895"/>
                    <a:pt x="0" y="1931"/>
                  </a:cubicBezTo>
                  <a:cubicBezTo>
                    <a:pt x="0" y="2068"/>
                    <a:pt x="0" y="2068"/>
                    <a:pt x="0" y="2068"/>
                  </a:cubicBezTo>
                  <a:cubicBezTo>
                    <a:pt x="0" y="2105"/>
                    <a:pt x="30" y="2134"/>
                    <a:pt x="66" y="2134"/>
                  </a:cubicBezTo>
                  <a:cubicBezTo>
                    <a:pt x="2985" y="2134"/>
                    <a:pt x="2985" y="2134"/>
                    <a:pt x="2985" y="2134"/>
                  </a:cubicBezTo>
                  <a:cubicBezTo>
                    <a:pt x="3022" y="2134"/>
                    <a:pt x="3051" y="2105"/>
                    <a:pt x="3051" y="2068"/>
                  </a:cubicBezTo>
                  <a:cubicBezTo>
                    <a:pt x="3051" y="1931"/>
                    <a:pt x="3051" y="1931"/>
                    <a:pt x="3051" y="1931"/>
                  </a:cubicBezTo>
                  <a:cubicBezTo>
                    <a:pt x="3051" y="1895"/>
                    <a:pt x="3024" y="1853"/>
                    <a:pt x="2991" y="1839"/>
                  </a:cubicBezTo>
                  <a:close/>
                  <a:moveTo>
                    <a:pt x="2094" y="2034"/>
                  </a:moveTo>
                  <a:cubicBezTo>
                    <a:pt x="957" y="2034"/>
                    <a:pt x="957" y="2034"/>
                    <a:pt x="957" y="2034"/>
                  </a:cubicBezTo>
                  <a:cubicBezTo>
                    <a:pt x="938" y="2034"/>
                    <a:pt x="922" y="2018"/>
                    <a:pt x="922" y="1999"/>
                  </a:cubicBezTo>
                  <a:cubicBezTo>
                    <a:pt x="922" y="1980"/>
                    <a:pt x="938" y="1964"/>
                    <a:pt x="957" y="1964"/>
                  </a:cubicBezTo>
                  <a:cubicBezTo>
                    <a:pt x="2094" y="1964"/>
                    <a:pt x="2094" y="1964"/>
                    <a:pt x="2094" y="1964"/>
                  </a:cubicBezTo>
                  <a:cubicBezTo>
                    <a:pt x="2114" y="1964"/>
                    <a:pt x="2129" y="1980"/>
                    <a:pt x="2129" y="1999"/>
                  </a:cubicBezTo>
                  <a:cubicBezTo>
                    <a:pt x="2129" y="2018"/>
                    <a:pt x="2114" y="2034"/>
                    <a:pt x="2094" y="2034"/>
                  </a:cubicBezTo>
                  <a:close/>
                  <a:moveTo>
                    <a:pt x="487" y="1619"/>
                  </a:moveTo>
                  <a:cubicBezTo>
                    <a:pt x="2565" y="1619"/>
                    <a:pt x="2565" y="1619"/>
                    <a:pt x="2565" y="1619"/>
                  </a:cubicBezTo>
                  <a:cubicBezTo>
                    <a:pt x="2692" y="1619"/>
                    <a:pt x="2796" y="1515"/>
                    <a:pt x="2796" y="1388"/>
                  </a:cubicBezTo>
                  <a:cubicBezTo>
                    <a:pt x="2796" y="231"/>
                    <a:pt x="2796" y="231"/>
                    <a:pt x="2796" y="231"/>
                  </a:cubicBezTo>
                  <a:cubicBezTo>
                    <a:pt x="2796" y="104"/>
                    <a:pt x="2692" y="0"/>
                    <a:pt x="2565" y="0"/>
                  </a:cubicBezTo>
                  <a:cubicBezTo>
                    <a:pt x="487" y="0"/>
                    <a:pt x="487" y="0"/>
                    <a:pt x="487" y="0"/>
                  </a:cubicBezTo>
                  <a:cubicBezTo>
                    <a:pt x="359" y="0"/>
                    <a:pt x="256" y="104"/>
                    <a:pt x="256" y="231"/>
                  </a:cubicBezTo>
                  <a:cubicBezTo>
                    <a:pt x="256" y="1388"/>
                    <a:pt x="256" y="1388"/>
                    <a:pt x="256" y="1388"/>
                  </a:cubicBezTo>
                  <a:cubicBezTo>
                    <a:pt x="256" y="1515"/>
                    <a:pt x="359" y="1619"/>
                    <a:pt x="487" y="1619"/>
                  </a:cubicBezTo>
                  <a:close/>
                  <a:moveTo>
                    <a:pt x="454" y="231"/>
                  </a:moveTo>
                  <a:cubicBezTo>
                    <a:pt x="454" y="213"/>
                    <a:pt x="468" y="198"/>
                    <a:pt x="487" y="198"/>
                  </a:cubicBezTo>
                  <a:cubicBezTo>
                    <a:pt x="2565" y="198"/>
                    <a:pt x="2565" y="198"/>
                    <a:pt x="2565" y="198"/>
                  </a:cubicBezTo>
                  <a:cubicBezTo>
                    <a:pt x="2572" y="198"/>
                    <a:pt x="2578" y="201"/>
                    <a:pt x="2584" y="205"/>
                  </a:cubicBezTo>
                  <a:cubicBezTo>
                    <a:pt x="2592" y="211"/>
                    <a:pt x="2598" y="220"/>
                    <a:pt x="2598" y="231"/>
                  </a:cubicBezTo>
                  <a:cubicBezTo>
                    <a:pt x="2598" y="1388"/>
                    <a:pt x="2598" y="1388"/>
                    <a:pt x="2598" y="1388"/>
                  </a:cubicBezTo>
                  <a:cubicBezTo>
                    <a:pt x="2598" y="1406"/>
                    <a:pt x="2583" y="1421"/>
                    <a:pt x="2565" y="1421"/>
                  </a:cubicBezTo>
                  <a:cubicBezTo>
                    <a:pt x="487" y="1421"/>
                    <a:pt x="487" y="1421"/>
                    <a:pt x="487" y="1421"/>
                  </a:cubicBezTo>
                  <a:cubicBezTo>
                    <a:pt x="468" y="1421"/>
                    <a:pt x="454" y="1406"/>
                    <a:pt x="454" y="1388"/>
                  </a:cubicBezTo>
                  <a:lnTo>
                    <a:pt x="454" y="231"/>
                  </a:lnTo>
                  <a:close/>
                  <a:moveTo>
                    <a:pt x="930" y="785"/>
                  </a:moveTo>
                  <a:cubicBezTo>
                    <a:pt x="994" y="785"/>
                    <a:pt x="1052" y="758"/>
                    <a:pt x="1093" y="715"/>
                  </a:cubicBezTo>
                  <a:cubicBezTo>
                    <a:pt x="1132" y="674"/>
                    <a:pt x="1156" y="619"/>
                    <a:pt x="1156" y="558"/>
                  </a:cubicBezTo>
                  <a:cubicBezTo>
                    <a:pt x="1156" y="433"/>
                    <a:pt x="1055" y="332"/>
                    <a:pt x="930" y="332"/>
                  </a:cubicBezTo>
                  <a:cubicBezTo>
                    <a:pt x="804" y="332"/>
                    <a:pt x="703" y="433"/>
                    <a:pt x="703" y="558"/>
                  </a:cubicBezTo>
                  <a:cubicBezTo>
                    <a:pt x="703" y="619"/>
                    <a:pt x="727" y="674"/>
                    <a:pt x="766" y="714"/>
                  </a:cubicBezTo>
                  <a:cubicBezTo>
                    <a:pt x="807" y="758"/>
                    <a:pt x="865" y="785"/>
                    <a:pt x="930" y="785"/>
                  </a:cubicBezTo>
                  <a:close/>
                </a:path>
              </a:pathLst>
            </a:custGeom>
            <a:solidFill>
              <a:schemeClr val="bg1"/>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sp>
        <p:nvSpPr>
          <p:cNvPr id="22" name="Triangle isocèle 21"/>
          <p:cNvSpPr/>
          <p:nvPr/>
        </p:nvSpPr>
        <p:spPr>
          <a:xfrm rot="5400000">
            <a:off x="5326988" y="3549201"/>
            <a:ext cx="425749" cy="138010"/>
          </a:xfrm>
          <a:prstGeom prst="triangle">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586194" y="3091388"/>
            <a:ext cx="3699626" cy="1015663"/>
          </a:xfrm>
          <a:prstGeom prst="rect">
            <a:avLst/>
          </a:prstGeom>
          <a:noFill/>
        </p:spPr>
        <p:txBody>
          <a:bodyPr wrap="square" rtlCol="0">
            <a:spAutoFit/>
          </a:bodyPr>
          <a:lstStyle/>
          <a:p>
            <a:pPr algn="ctr"/>
            <a:r>
              <a:rPr lang="fr-FR" sz="2000" b="1" dirty="0" smtClean="0">
                <a:solidFill>
                  <a:srgbClr val="000091"/>
                </a:solidFill>
                <a:latin typeface="Marianne" panose="02000000000000000000" pitchFamily="50" charset="0"/>
              </a:rPr>
              <a:t>Un support de formation et un référentiel de formation accessibles à tous</a:t>
            </a:r>
            <a:endParaRPr lang="fr-FR" sz="2000" b="1" dirty="0">
              <a:solidFill>
                <a:srgbClr val="000091"/>
              </a:solidFill>
              <a:latin typeface="Marianne" panose="02000000000000000000" pitchFamily="50" charset="0"/>
            </a:endParaRPr>
          </a:p>
        </p:txBody>
      </p:sp>
      <p:sp>
        <p:nvSpPr>
          <p:cNvPr id="31" name="Espace réservé du texte 3"/>
          <p:cNvSpPr txBox="1">
            <a:spLocks/>
          </p:cNvSpPr>
          <p:nvPr/>
        </p:nvSpPr>
        <p:spPr>
          <a:xfrm>
            <a:off x="5754986" y="2490455"/>
            <a:ext cx="6333691" cy="8237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smtClean="0"/>
              <a:t>Une </a:t>
            </a:r>
            <a:r>
              <a:rPr lang="fr-FR" sz="1400" dirty="0"/>
              <a:t>notice explicative et un tutoriel vidéo </a:t>
            </a:r>
            <a:r>
              <a:rPr lang="fr-FR" sz="1400" dirty="0" smtClean="0"/>
              <a:t>sont disponibles </a:t>
            </a:r>
            <a:r>
              <a:rPr lang="fr-FR" sz="1400" dirty="0"/>
              <a:t>sur le site du MSS</a:t>
            </a:r>
          </a:p>
          <a:p>
            <a:r>
              <a:rPr lang="fr-FR" sz="1400" dirty="0"/>
              <a:t>Sur chaque boîte d’autotests les informations importantes sur la conduite à tenir sont rappelées et un QR Code renvoie sur le site du MSS</a:t>
            </a:r>
          </a:p>
        </p:txBody>
      </p:sp>
      <p:sp>
        <p:nvSpPr>
          <p:cNvPr id="18" name="Espace réservé du numéro de diapositive 17"/>
          <p:cNvSpPr>
            <a:spLocks noGrp="1"/>
          </p:cNvSpPr>
          <p:nvPr>
            <p:ph type="sldNum" sz="quarter" idx="12"/>
          </p:nvPr>
        </p:nvSpPr>
        <p:spPr/>
        <p:txBody>
          <a:bodyPr/>
          <a:lstStyle/>
          <a:p>
            <a:fld id="{AF130D2B-A145-4187-9231-579C110DE58B}" type="slidenum">
              <a:rPr lang="fr-FR" sz="700" smtClean="0"/>
              <a:t>6</a:t>
            </a:fld>
            <a:endParaRPr lang="fr-FR" sz="700"/>
          </a:p>
        </p:txBody>
      </p:sp>
      <p:sp>
        <p:nvSpPr>
          <p:cNvPr id="23" name="Titre 1"/>
          <p:cNvSpPr txBox="1">
            <a:spLocks/>
          </p:cNvSpPr>
          <p:nvPr/>
        </p:nvSpPr>
        <p:spPr>
          <a:xfrm>
            <a:off x="5542501" y="3877592"/>
            <a:ext cx="6355218" cy="947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1000" b="1" i="1" spc="400" dirty="0">
              <a:solidFill>
                <a:srgbClr val="FF0000"/>
              </a:solidFill>
              <a:latin typeface="Marianne" panose="02000000000000000000" pitchFamily="50" charset="0"/>
            </a:endParaRPr>
          </a:p>
        </p:txBody>
      </p:sp>
      <p:sp>
        <p:nvSpPr>
          <p:cNvPr id="3" name="Rectangle 2"/>
          <p:cNvSpPr/>
          <p:nvPr/>
        </p:nvSpPr>
        <p:spPr>
          <a:xfrm>
            <a:off x="6052159" y="3612724"/>
            <a:ext cx="5739343" cy="1477328"/>
          </a:xfrm>
          <a:prstGeom prst="rect">
            <a:avLst/>
          </a:prstGeom>
        </p:spPr>
        <p:txBody>
          <a:bodyPr wrap="square">
            <a:spAutoFit/>
          </a:bodyPr>
          <a:lstStyle/>
          <a:p>
            <a:r>
              <a:rPr lang="fr-FR" dirty="0" smtClean="0">
                <a:hlinkClick r:id="rId2"/>
              </a:rPr>
              <a:t>https://solidarites-sante.gouv.fr/soins-et-maladies/maladies/maladies-infectieuses/coronavirus/tout-savoir-sur-la-covid-19/autotests-covid-19</a:t>
            </a:r>
            <a:endParaRPr lang="fr-FR" dirty="0" smtClean="0"/>
          </a:p>
          <a:p>
            <a:endParaRPr lang="fr-FR" dirty="0"/>
          </a:p>
        </p:txBody>
      </p:sp>
    </p:spTree>
    <p:extLst>
      <p:ext uri="{BB962C8B-B14F-4D97-AF65-F5344CB8AC3E}">
        <p14:creationId xmlns:p14="http://schemas.microsoft.com/office/powerpoint/2010/main" val="36256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1"/>
          <p:cNvSpPr>
            <a:spLocks noGrp="1"/>
          </p:cNvSpPr>
          <p:nvPr>
            <p:ph type="title"/>
          </p:nvPr>
        </p:nvSpPr>
        <p:spPr>
          <a:xfrm>
            <a:off x="403412" y="97851"/>
            <a:ext cx="11685265" cy="673839"/>
          </a:xfrm>
        </p:spPr>
        <p:txBody>
          <a:bodyPr>
            <a:noAutofit/>
          </a:bodyPr>
          <a:lstStyle/>
          <a:p>
            <a:pPr algn="ctr"/>
            <a:r>
              <a:rPr lang="fr-FR" sz="2400" b="1" spc="400" dirty="0" smtClean="0">
                <a:solidFill>
                  <a:srgbClr val="000091"/>
                </a:solidFill>
                <a:latin typeface="Marianne" panose="02000000000000000000" pitchFamily="50" charset="0"/>
              </a:rPr>
              <a:t>En cas de test positif</a:t>
            </a:r>
            <a:endParaRPr lang="fr-FR" sz="2400" b="1" spc="400" dirty="0">
              <a:solidFill>
                <a:srgbClr val="000091"/>
              </a:solidFill>
              <a:latin typeface="Marianne" panose="02000000000000000000" pitchFamily="50" charset="0"/>
              <a:ea typeface="+mn-ea"/>
              <a:cs typeface="+mn-cs"/>
            </a:endParaRPr>
          </a:p>
        </p:txBody>
      </p:sp>
      <p:sp>
        <p:nvSpPr>
          <p:cNvPr id="21" name="ZoneTexte 20"/>
          <p:cNvSpPr txBox="1"/>
          <p:nvPr/>
        </p:nvSpPr>
        <p:spPr>
          <a:xfrm>
            <a:off x="1905096" y="2506693"/>
            <a:ext cx="3699626" cy="707886"/>
          </a:xfrm>
          <a:prstGeom prst="rect">
            <a:avLst/>
          </a:prstGeom>
          <a:noFill/>
        </p:spPr>
        <p:txBody>
          <a:bodyPr wrap="square" rtlCol="0">
            <a:spAutoFit/>
          </a:bodyPr>
          <a:lstStyle/>
          <a:p>
            <a:pPr algn="ctr"/>
            <a:r>
              <a:rPr lang="fr-FR" sz="2000" b="1" dirty="0" smtClean="0">
                <a:solidFill>
                  <a:srgbClr val="000091"/>
                </a:solidFill>
                <a:latin typeface="Marianne" panose="02000000000000000000" pitchFamily="50" charset="0"/>
              </a:rPr>
              <a:t>Appeler la cellule médicale départementale</a:t>
            </a:r>
            <a:endParaRPr lang="fr-FR" sz="2000" b="1" dirty="0">
              <a:solidFill>
                <a:srgbClr val="000091"/>
              </a:solidFill>
              <a:latin typeface="Marianne" panose="02000000000000000000" pitchFamily="50" charset="0"/>
            </a:endParaRPr>
          </a:p>
        </p:txBody>
      </p:sp>
      <p:sp>
        <p:nvSpPr>
          <p:cNvPr id="25" name="Triangle isocèle 24"/>
          <p:cNvSpPr/>
          <p:nvPr/>
        </p:nvSpPr>
        <p:spPr>
          <a:xfrm rot="5400000">
            <a:off x="5473106" y="2868972"/>
            <a:ext cx="425749" cy="138010"/>
          </a:xfrm>
          <a:prstGeom prst="triangle">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3"/>
          <p:cNvSpPr txBox="1">
            <a:spLocks/>
          </p:cNvSpPr>
          <p:nvPr/>
        </p:nvSpPr>
        <p:spPr>
          <a:xfrm>
            <a:off x="5754986" y="1894978"/>
            <a:ext cx="6333691" cy="3108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t>Les cellules médicales départementales sont actives </a:t>
            </a:r>
            <a:r>
              <a:rPr lang="fr-FR" sz="1400" b="1" dirty="0"/>
              <a:t>uniquement pour les cas confirmés </a:t>
            </a:r>
            <a:r>
              <a:rPr lang="fr-FR" sz="1400" dirty="0"/>
              <a:t>et réalisent les enquêtes pour déterminer les cas « contacts à risque élevé ».</a:t>
            </a:r>
          </a:p>
          <a:p>
            <a:r>
              <a:rPr lang="fr-FR" sz="1400" dirty="0"/>
              <a:t>Du lundi au vendredi de 9h-12h et 14h-17h, </a:t>
            </a:r>
            <a:r>
              <a:rPr lang="fr-FR" sz="1400" dirty="0" smtClean="0">
                <a:sym typeface="SymbolPS" pitchFamily="82" charset="2"/>
              </a:rPr>
              <a:t></a:t>
            </a:r>
            <a:endParaRPr lang="fr-FR" sz="1400" dirty="0"/>
          </a:p>
          <a:p>
            <a:r>
              <a:rPr lang="fr-FR" sz="1400" dirty="0"/>
              <a:t>aux numéros d’appel suivants :</a:t>
            </a:r>
          </a:p>
          <a:p>
            <a:pPr lvl="1"/>
            <a:r>
              <a:rPr lang="fr-FR" sz="1400" dirty="0"/>
              <a:t>Département 18 : 02 38 79 45 15 - </a:t>
            </a:r>
            <a:r>
              <a:rPr lang="fr-FR" sz="1400" u="sng" dirty="0">
                <a:hlinkClick r:id="rId2"/>
              </a:rPr>
              <a:t>cellulecovid18@ac-orleans-tours.fr</a:t>
            </a:r>
            <a:r>
              <a:rPr lang="fr-FR" sz="1400" dirty="0"/>
              <a:t>. </a:t>
            </a:r>
          </a:p>
          <a:p>
            <a:pPr lvl="1"/>
            <a:r>
              <a:rPr lang="fr-FR" sz="1400" dirty="0"/>
              <a:t>Département 28 : 02 38 79 45 30 - </a:t>
            </a:r>
            <a:r>
              <a:rPr lang="fr-FR" sz="1400" u="sng" dirty="0">
                <a:hlinkClick r:id="rId3"/>
              </a:rPr>
              <a:t>medicalcovid28@ac-orleans-tours.fr</a:t>
            </a:r>
            <a:r>
              <a:rPr lang="fr-FR" sz="1400" dirty="0"/>
              <a:t>. </a:t>
            </a:r>
          </a:p>
          <a:p>
            <a:pPr lvl="1"/>
            <a:r>
              <a:rPr lang="fr-FR" sz="1400" dirty="0" smtClean="0"/>
              <a:t>Départements </a:t>
            </a:r>
            <a:r>
              <a:rPr lang="fr-FR" sz="1400" dirty="0"/>
              <a:t>36 : 02 38 79 45 </a:t>
            </a:r>
            <a:r>
              <a:rPr lang="fr-FR" sz="1400" dirty="0" smtClean="0"/>
              <a:t>63</a:t>
            </a:r>
            <a:r>
              <a:rPr lang="fr-FR" sz="1400" dirty="0"/>
              <a:t> - </a:t>
            </a:r>
            <a:r>
              <a:rPr lang="fr-FR" sz="1400" u="sng" dirty="0">
                <a:hlinkClick r:id="rId4"/>
              </a:rPr>
              <a:t>covid37@ac-orleans-tours.fr</a:t>
            </a:r>
            <a:r>
              <a:rPr lang="fr-FR" sz="1400" dirty="0"/>
              <a:t>.</a:t>
            </a:r>
            <a:endParaRPr lang="fr-FR" sz="1400" dirty="0" smtClean="0"/>
          </a:p>
          <a:p>
            <a:pPr lvl="1"/>
            <a:r>
              <a:rPr lang="fr-FR" sz="1400" dirty="0" smtClean="0"/>
              <a:t>Département </a:t>
            </a:r>
            <a:r>
              <a:rPr lang="fr-FR" sz="1400" dirty="0"/>
              <a:t>37 : 02 38 79 45 90 - </a:t>
            </a:r>
            <a:r>
              <a:rPr lang="fr-FR" sz="1400" u="sng" dirty="0">
                <a:hlinkClick r:id="rId4"/>
              </a:rPr>
              <a:t>covid37@ac-orleans-tours.fr</a:t>
            </a:r>
            <a:r>
              <a:rPr lang="fr-FR" sz="1400" dirty="0" smtClean="0"/>
              <a:t>.</a:t>
            </a:r>
            <a:endParaRPr lang="fr-FR" sz="1400" dirty="0"/>
          </a:p>
          <a:p>
            <a:pPr lvl="1"/>
            <a:r>
              <a:rPr lang="fr-FR" sz="1400" dirty="0"/>
              <a:t>Département 41 : 02 38 79 41 31 - </a:t>
            </a:r>
            <a:r>
              <a:rPr lang="fr-FR" sz="1400" u="sng" dirty="0">
                <a:hlinkClick r:id="rId5"/>
              </a:rPr>
              <a:t>gestioncovid41@ac-orleans-tours.fr</a:t>
            </a:r>
            <a:r>
              <a:rPr lang="fr-FR" sz="1400" dirty="0"/>
              <a:t>. </a:t>
            </a:r>
            <a:endParaRPr lang="fr-FR" sz="1400" dirty="0" smtClean="0"/>
          </a:p>
          <a:p>
            <a:pPr lvl="1"/>
            <a:r>
              <a:rPr lang="fr-FR" sz="1400" dirty="0" smtClean="0"/>
              <a:t>Département 45 :</a:t>
            </a:r>
            <a:r>
              <a:rPr lang="fr-FR" sz="1400" dirty="0"/>
              <a:t> 02 38 79 41 77 - </a:t>
            </a:r>
            <a:r>
              <a:rPr lang="fr-FR" sz="1400" dirty="0" smtClean="0">
                <a:hlinkClick r:id="rId6"/>
              </a:rPr>
              <a:t>cellulecovid45@ac-orleans-tours.fr</a:t>
            </a:r>
            <a:r>
              <a:rPr lang="fr-FR" sz="1400" dirty="0" smtClean="0"/>
              <a:t>.</a:t>
            </a:r>
            <a:endParaRPr lang="fr-FR" sz="1400" dirty="0"/>
          </a:p>
        </p:txBody>
      </p:sp>
      <p:sp>
        <p:nvSpPr>
          <p:cNvPr id="18" name="Espace réservé du numéro de diapositive 17"/>
          <p:cNvSpPr>
            <a:spLocks noGrp="1"/>
          </p:cNvSpPr>
          <p:nvPr>
            <p:ph type="sldNum" sz="quarter" idx="12"/>
          </p:nvPr>
        </p:nvSpPr>
        <p:spPr/>
        <p:txBody>
          <a:bodyPr/>
          <a:lstStyle/>
          <a:p>
            <a:fld id="{AF130D2B-A145-4187-9231-579C110DE58B}" type="slidenum">
              <a:rPr lang="fr-FR" sz="700" smtClean="0"/>
              <a:t>7</a:t>
            </a:fld>
            <a:endParaRPr lang="fr-FR" sz="700"/>
          </a:p>
        </p:txBody>
      </p:sp>
      <p:sp>
        <p:nvSpPr>
          <p:cNvPr id="3" name="ZoneTexte 2"/>
          <p:cNvSpPr txBox="1"/>
          <p:nvPr/>
        </p:nvSpPr>
        <p:spPr>
          <a:xfrm>
            <a:off x="718085" y="2368832"/>
            <a:ext cx="1111879" cy="1323439"/>
          </a:xfrm>
          <a:prstGeom prst="rect">
            <a:avLst/>
          </a:prstGeom>
          <a:noFill/>
        </p:spPr>
        <p:txBody>
          <a:bodyPr wrap="square" rtlCol="0">
            <a:spAutoFit/>
          </a:bodyPr>
          <a:lstStyle/>
          <a:p>
            <a:r>
              <a:rPr lang="fr-FR" sz="8000" dirty="0" smtClean="0">
                <a:solidFill>
                  <a:srgbClr val="000091"/>
                </a:solidFill>
                <a:sym typeface="SymbolPS" pitchFamily="82" charset="2"/>
              </a:rPr>
              <a:t></a:t>
            </a:r>
            <a:endParaRPr lang="fr-FR" sz="8000" dirty="0">
              <a:solidFill>
                <a:srgbClr val="000091"/>
              </a:solidFill>
            </a:endParaRPr>
          </a:p>
        </p:txBody>
      </p:sp>
    </p:spTree>
    <p:extLst>
      <p:ext uri="{BB962C8B-B14F-4D97-AF65-F5344CB8AC3E}">
        <p14:creationId xmlns:p14="http://schemas.microsoft.com/office/powerpoint/2010/main" val="1247623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73776" y="140508"/>
            <a:ext cx="11644448" cy="673839"/>
          </a:xfrm>
        </p:spPr>
        <p:txBody>
          <a:bodyPr>
            <a:noAutofit/>
          </a:bodyPr>
          <a:lstStyle/>
          <a:p>
            <a:pPr algn="ctr"/>
            <a:r>
              <a:rPr lang="fr-FR" sz="2400" b="1" spc="400" dirty="0">
                <a:solidFill>
                  <a:srgbClr val="000091"/>
                </a:solidFill>
                <a:latin typeface="Marianne" panose="02000000000000000000" pitchFamily="50" charset="0"/>
              </a:rPr>
              <a:t>Dans quelles conditions </a:t>
            </a:r>
            <a:r>
              <a:rPr lang="fr-FR" sz="2400" b="1" spc="400" dirty="0" smtClean="0">
                <a:solidFill>
                  <a:srgbClr val="000091"/>
                </a:solidFill>
                <a:latin typeface="Marianne" panose="02000000000000000000" pitchFamily="50" charset="0"/>
              </a:rPr>
              <a:t>matérielles doivent </a:t>
            </a:r>
            <a:r>
              <a:rPr lang="fr-FR" sz="2400" b="1" spc="400" dirty="0">
                <a:solidFill>
                  <a:srgbClr val="000091"/>
                </a:solidFill>
                <a:latin typeface="Marianne" panose="02000000000000000000" pitchFamily="50" charset="0"/>
              </a:rPr>
              <a:t>être réalisés les </a:t>
            </a:r>
            <a:r>
              <a:rPr lang="fr-FR" sz="2400" b="1" spc="400" dirty="0" smtClean="0">
                <a:solidFill>
                  <a:srgbClr val="000091"/>
                </a:solidFill>
                <a:latin typeface="Marianne" panose="02000000000000000000" pitchFamily="50" charset="0"/>
              </a:rPr>
              <a:t>autotests en </a:t>
            </a:r>
            <a:r>
              <a:rPr lang="fr-FR" sz="2400" b="1" u="sng" spc="400" dirty="0" smtClean="0">
                <a:solidFill>
                  <a:srgbClr val="000091"/>
                </a:solidFill>
                <a:latin typeface="Marianne" panose="02000000000000000000" pitchFamily="50" charset="0"/>
              </a:rPr>
              <a:t>utilisation individuelle</a:t>
            </a:r>
            <a:r>
              <a:rPr lang="fr-FR" sz="2400" b="1" spc="400" dirty="0" smtClean="0">
                <a:solidFill>
                  <a:srgbClr val="000091"/>
                </a:solidFill>
                <a:latin typeface="Marianne" panose="02000000000000000000" pitchFamily="50" charset="0"/>
              </a:rPr>
              <a:t>?</a:t>
            </a:r>
            <a:endParaRPr lang="fr-FR" sz="2400" b="1" spc="400" dirty="0">
              <a:solidFill>
                <a:srgbClr val="000091"/>
              </a:solidFill>
              <a:latin typeface="Marianne" panose="02000000000000000000" pitchFamily="50" charset="0"/>
              <a:ea typeface="+mn-ea"/>
              <a:cs typeface="+mn-cs"/>
            </a:endParaRPr>
          </a:p>
        </p:txBody>
      </p:sp>
      <p:sp>
        <p:nvSpPr>
          <p:cNvPr id="11" name="ZoneTexte 10"/>
          <p:cNvSpPr txBox="1"/>
          <p:nvPr/>
        </p:nvSpPr>
        <p:spPr>
          <a:xfrm>
            <a:off x="1791457" y="1926513"/>
            <a:ext cx="3699626" cy="707886"/>
          </a:xfrm>
          <a:prstGeom prst="rect">
            <a:avLst/>
          </a:prstGeom>
          <a:noFill/>
        </p:spPr>
        <p:txBody>
          <a:bodyPr wrap="square" rtlCol="0">
            <a:spAutoFit/>
          </a:bodyPr>
          <a:lstStyle/>
          <a:p>
            <a:pPr algn="ctr"/>
            <a:r>
              <a:rPr lang="fr-FR" sz="2000" b="1" dirty="0" smtClean="0">
                <a:solidFill>
                  <a:srgbClr val="000091"/>
                </a:solidFill>
                <a:latin typeface="Marianne" panose="02000000000000000000" pitchFamily="50" charset="0"/>
              </a:rPr>
              <a:t>L’autotest est réalisable chez soi sans aménagement</a:t>
            </a:r>
            <a:endParaRPr lang="fr-FR" sz="2000" b="1" dirty="0">
              <a:solidFill>
                <a:srgbClr val="000091"/>
              </a:solidFill>
              <a:latin typeface="Marianne" panose="02000000000000000000" pitchFamily="50" charset="0"/>
            </a:endParaRPr>
          </a:p>
        </p:txBody>
      </p:sp>
      <p:pic>
        <p:nvPicPr>
          <p:cNvPr id="15" name="Image 1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73776" y="1627603"/>
            <a:ext cx="1260000" cy="1305705"/>
          </a:xfrm>
          <a:prstGeom prst="ellipse">
            <a:avLst/>
          </a:prstGeom>
          <a:solidFill>
            <a:srgbClr val="000091"/>
          </a:solidFill>
        </p:spPr>
      </p:pic>
      <p:sp>
        <p:nvSpPr>
          <p:cNvPr id="16" name="Espace réservé du texte 3"/>
          <p:cNvSpPr txBox="1">
            <a:spLocks/>
          </p:cNvSpPr>
          <p:nvPr/>
        </p:nvSpPr>
        <p:spPr>
          <a:xfrm>
            <a:off x="5748764" y="901832"/>
            <a:ext cx="6333691" cy="2916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latin typeface="Marianne" panose="02000000000000000000"/>
              </a:rPr>
              <a:t>L’utilisation d’un </a:t>
            </a:r>
            <a:r>
              <a:rPr lang="fr-FR" sz="1600" b="1" dirty="0" smtClean="0">
                <a:solidFill>
                  <a:srgbClr val="000091"/>
                </a:solidFill>
                <a:latin typeface="Marianne" panose="02000000000000000000"/>
              </a:rPr>
              <a:t>miroir </a:t>
            </a:r>
            <a:r>
              <a:rPr lang="fr-FR" sz="1600" dirty="0" smtClean="0">
                <a:latin typeface="Marianne" panose="02000000000000000000"/>
              </a:rPr>
              <a:t>est recommandée pour </a:t>
            </a:r>
            <a:r>
              <a:rPr lang="fr-FR" sz="1600" dirty="0">
                <a:latin typeface="Marianne" panose="02000000000000000000"/>
              </a:rPr>
              <a:t>la réalisation </a:t>
            </a:r>
            <a:r>
              <a:rPr lang="fr-FR" sz="1600" dirty="0" smtClean="0">
                <a:latin typeface="Marianne" panose="02000000000000000000"/>
              </a:rPr>
              <a:t>de l’autotest</a:t>
            </a:r>
            <a:endParaRPr lang="fr-FR" sz="1600" dirty="0">
              <a:latin typeface="Marianne" panose="02000000000000000000"/>
            </a:endParaRPr>
          </a:p>
          <a:p>
            <a:r>
              <a:rPr lang="fr-FR" sz="1600" dirty="0">
                <a:latin typeface="Marianne" panose="02000000000000000000"/>
              </a:rPr>
              <a:t>Un </a:t>
            </a:r>
            <a:r>
              <a:rPr lang="fr-FR" sz="1600" b="1" dirty="0">
                <a:solidFill>
                  <a:srgbClr val="000091"/>
                </a:solidFill>
                <a:latin typeface="Marianne" panose="02000000000000000000"/>
              </a:rPr>
              <a:t>point d'eau pour le lavage des mains </a:t>
            </a:r>
            <a:r>
              <a:rPr lang="fr-FR" sz="1600" dirty="0">
                <a:latin typeface="Marianne" panose="02000000000000000000"/>
              </a:rPr>
              <a:t>ou un </a:t>
            </a:r>
            <a:r>
              <a:rPr lang="fr-FR" sz="1600" b="1" dirty="0">
                <a:solidFill>
                  <a:srgbClr val="000091"/>
                </a:solidFill>
                <a:latin typeface="Marianne" panose="02000000000000000000"/>
              </a:rPr>
              <a:t>point de distribution de solution </a:t>
            </a:r>
            <a:r>
              <a:rPr lang="fr-FR" sz="1600" b="1" dirty="0" smtClean="0">
                <a:solidFill>
                  <a:srgbClr val="000091"/>
                </a:solidFill>
                <a:latin typeface="Marianne" panose="02000000000000000000"/>
              </a:rPr>
              <a:t>hydro-alcoolique avant et après la réalisation de l’autotest</a:t>
            </a:r>
          </a:p>
          <a:p>
            <a:r>
              <a:rPr lang="fr-FR" sz="1600" dirty="0" smtClean="0">
                <a:latin typeface="Marianne" panose="02000000000000000000"/>
              </a:rPr>
              <a:t>L’auto-prélèvement </a:t>
            </a:r>
            <a:r>
              <a:rPr lang="fr-FR" sz="1600" dirty="0">
                <a:latin typeface="Marianne" panose="02000000000000000000"/>
              </a:rPr>
              <a:t>doit être réalisé dans des conditions permettant de garantir la sécurité de l’ensemble des membres du </a:t>
            </a:r>
            <a:r>
              <a:rPr lang="fr-FR" sz="1600" dirty="0" smtClean="0">
                <a:latin typeface="Marianne" panose="02000000000000000000"/>
              </a:rPr>
              <a:t>foyer : il est recommandé que la </a:t>
            </a:r>
            <a:r>
              <a:rPr lang="fr-FR" sz="1600" dirty="0">
                <a:latin typeface="Marianne" panose="02000000000000000000"/>
              </a:rPr>
              <a:t>personne </a:t>
            </a:r>
            <a:r>
              <a:rPr lang="fr-FR" sz="1600" dirty="0" smtClean="0">
                <a:latin typeface="Marianne" panose="02000000000000000000"/>
              </a:rPr>
              <a:t>testée réalise </a:t>
            </a:r>
            <a:r>
              <a:rPr lang="fr-FR" sz="1600" dirty="0">
                <a:latin typeface="Marianne" panose="02000000000000000000"/>
              </a:rPr>
              <a:t>le prélèvement à plus de 2 mètres des autres membres du foyer </a:t>
            </a:r>
            <a:r>
              <a:rPr lang="fr-FR" sz="1600" dirty="0" smtClean="0">
                <a:latin typeface="Marianne" panose="02000000000000000000"/>
              </a:rPr>
              <a:t>et </a:t>
            </a:r>
            <a:r>
              <a:rPr lang="fr-FR" sz="1600" dirty="0">
                <a:latin typeface="Marianne" panose="02000000000000000000"/>
              </a:rPr>
              <a:t>la pièce doit être par la suite aérée pendant 30 </a:t>
            </a:r>
            <a:r>
              <a:rPr lang="fr-FR" sz="1600" dirty="0" smtClean="0">
                <a:latin typeface="Marianne" panose="02000000000000000000"/>
              </a:rPr>
              <a:t>min pour </a:t>
            </a:r>
            <a:r>
              <a:rPr lang="fr-FR" sz="1600" dirty="0">
                <a:latin typeface="Marianne" panose="02000000000000000000"/>
              </a:rPr>
              <a:t>éviter une contamination par aérosolisation .  </a:t>
            </a:r>
          </a:p>
          <a:p>
            <a:pPr marL="0" indent="0">
              <a:buNone/>
            </a:pPr>
            <a:endParaRPr lang="fr-FR" sz="1600" dirty="0">
              <a:latin typeface="Marianne" panose="02000000000000000000"/>
            </a:endParaRPr>
          </a:p>
          <a:p>
            <a:endParaRPr lang="fr-FR" sz="1600" dirty="0">
              <a:latin typeface="Marianne" panose="02000000000000000000"/>
            </a:endParaRPr>
          </a:p>
          <a:p>
            <a:pPr>
              <a:lnSpc>
                <a:spcPct val="120000"/>
              </a:lnSpc>
              <a:spcBef>
                <a:spcPts val="0"/>
              </a:spcBef>
            </a:pPr>
            <a:endParaRPr lang="fr-FR" sz="1600" dirty="0">
              <a:latin typeface="Marianne" panose="02000000000000000000"/>
            </a:endParaRPr>
          </a:p>
        </p:txBody>
      </p:sp>
      <p:cxnSp>
        <p:nvCxnSpPr>
          <p:cNvPr id="17" name="Connecteur droit 16"/>
          <p:cNvCxnSpPr/>
          <p:nvPr/>
        </p:nvCxnSpPr>
        <p:spPr>
          <a:xfrm>
            <a:off x="5776357" y="3818596"/>
            <a:ext cx="6332400" cy="0"/>
          </a:xfrm>
          <a:prstGeom prst="line">
            <a:avLst/>
          </a:prstGeom>
          <a:ln w="12700">
            <a:solidFill>
              <a:srgbClr val="000091"/>
            </a:solidFill>
            <a:prstDash val="dash"/>
          </a:ln>
        </p:spPr>
        <p:style>
          <a:lnRef idx="1">
            <a:schemeClr val="accent1"/>
          </a:lnRef>
          <a:fillRef idx="0">
            <a:schemeClr val="accent1"/>
          </a:fillRef>
          <a:effectRef idx="0">
            <a:schemeClr val="accent1"/>
          </a:effectRef>
          <a:fontRef idx="minor">
            <a:schemeClr val="tx1"/>
          </a:fontRef>
        </p:style>
      </p:cxnSp>
      <p:sp>
        <p:nvSpPr>
          <p:cNvPr id="20" name="Triangle isocèle 19"/>
          <p:cNvSpPr/>
          <p:nvPr/>
        </p:nvSpPr>
        <p:spPr>
          <a:xfrm rot="5400000">
            <a:off x="5378301" y="2224489"/>
            <a:ext cx="425749" cy="138010"/>
          </a:xfrm>
          <a:prstGeom prst="triangle">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rot="5400000">
            <a:off x="5382944" y="4938015"/>
            <a:ext cx="425749" cy="138010"/>
          </a:xfrm>
          <a:prstGeom prst="triangle">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8</a:t>
            </a:fld>
            <a:endParaRPr lang="fr-FR" dirty="0"/>
          </a:p>
        </p:txBody>
      </p:sp>
      <p:sp>
        <p:nvSpPr>
          <p:cNvPr id="24" name="Rectangle 23"/>
          <p:cNvSpPr/>
          <p:nvPr/>
        </p:nvSpPr>
        <p:spPr>
          <a:xfrm>
            <a:off x="5745877" y="3991358"/>
            <a:ext cx="6471203" cy="2308324"/>
          </a:xfrm>
          <a:prstGeom prst="rect">
            <a:avLst/>
          </a:prstGeom>
        </p:spPr>
        <p:txBody>
          <a:bodyPr wrap="square">
            <a:spAutoFit/>
          </a:bodyPr>
          <a:lstStyle/>
          <a:p>
            <a:pPr marL="285750" indent="-285750">
              <a:buFont typeface="Arial" panose="020B0604020202020204" pitchFamily="34" charset="0"/>
              <a:buChar char="•"/>
            </a:pPr>
            <a:r>
              <a:rPr lang="fr-FR" sz="1600" dirty="0">
                <a:latin typeface="Marianne" panose="02000000000000000000"/>
              </a:rPr>
              <a:t>Lorsque le test est </a:t>
            </a:r>
            <a:r>
              <a:rPr lang="fr-FR" sz="1600" dirty="0" smtClean="0">
                <a:latin typeface="Marianne" panose="02000000000000000000"/>
              </a:rPr>
              <a:t>négatif : </a:t>
            </a:r>
            <a:r>
              <a:rPr lang="fr-FR" sz="1600" dirty="0">
                <a:latin typeface="Marianne" panose="02000000000000000000"/>
              </a:rPr>
              <a:t>élimination des déchets via le circuit des ordures ménagères. </a:t>
            </a:r>
          </a:p>
          <a:p>
            <a:pPr marL="285750" lvl="0" indent="-285750">
              <a:buFont typeface="Arial" panose="020B0604020202020204" pitchFamily="34" charset="0"/>
              <a:buChar char="•"/>
            </a:pPr>
            <a:r>
              <a:rPr lang="fr-FR" sz="1600" dirty="0">
                <a:latin typeface="Marianne" panose="02000000000000000000"/>
              </a:rPr>
              <a:t>Lorsque le test est </a:t>
            </a:r>
            <a:r>
              <a:rPr lang="fr-FR" sz="1600" dirty="0" smtClean="0">
                <a:latin typeface="Marianne" panose="02000000000000000000"/>
              </a:rPr>
              <a:t>positif : </a:t>
            </a:r>
            <a:r>
              <a:rPr lang="fr-FR" sz="1600" dirty="0">
                <a:latin typeface="Marianne" panose="02000000000000000000"/>
              </a:rPr>
              <a:t>élimination via les ordures ménagères dans un double sac avec un stockage de </a:t>
            </a:r>
            <a:r>
              <a:rPr lang="fr-FR" sz="1600" dirty="0" smtClean="0">
                <a:latin typeface="Marianne" panose="02000000000000000000"/>
              </a:rPr>
              <a:t>24h </a:t>
            </a:r>
            <a:r>
              <a:rPr lang="fr-FR" sz="1600" dirty="0">
                <a:latin typeface="Marianne" panose="02000000000000000000"/>
              </a:rPr>
              <a:t>comme pour les mouchoirs et les masques des malades : </a:t>
            </a:r>
            <a:r>
              <a:rPr lang="fr-FR" sz="1600" dirty="0">
                <a:latin typeface="Marianne" panose="02000000000000000000"/>
                <a:hlinkClick r:id="rId3"/>
              </a:rPr>
              <a:t>https://solidarites-sante.gouv.fr/IMG/pdf/fiche_covid19_dechets_contamines_elimination_particulier_20200323_vf.pdf</a:t>
            </a:r>
            <a:r>
              <a:rPr lang="fr-FR" sz="1600" dirty="0">
                <a:latin typeface="Marianne" panose="02000000000000000000"/>
              </a:rPr>
              <a:t>. </a:t>
            </a:r>
          </a:p>
          <a:p>
            <a:pPr marL="285750" lvl="0" indent="-285750">
              <a:buFont typeface="Arial" panose="020B0604020202020204" pitchFamily="34" charset="0"/>
              <a:buChar char="•"/>
            </a:pPr>
            <a:r>
              <a:rPr lang="fr-FR" sz="1600" dirty="0" smtClean="0">
                <a:latin typeface="Marianne" panose="02000000000000000000"/>
              </a:rPr>
              <a:t>Les </a:t>
            </a:r>
            <a:r>
              <a:rPr lang="fr-FR" sz="1600" dirty="0">
                <a:latin typeface="Marianne" panose="02000000000000000000"/>
              </a:rPr>
              <a:t>sacs de déchets contenant des autotests ne doivent pas être éliminés dans les filières recyclage (sacs et bacs jaunes de tri sélectif) </a:t>
            </a:r>
            <a:endParaRPr lang="fr-FR" dirty="0">
              <a:latin typeface="Marianne" panose="02000000000000000000"/>
            </a:endParaRPr>
          </a:p>
        </p:txBody>
      </p:sp>
      <p:sp>
        <p:nvSpPr>
          <p:cNvPr id="18" name="ZoneTexte 17"/>
          <p:cNvSpPr txBox="1"/>
          <p:nvPr/>
        </p:nvSpPr>
        <p:spPr>
          <a:xfrm>
            <a:off x="1817543" y="4345301"/>
            <a:ext cx="3699626" cy="1323439"/>
          </a:xfrm>
          <a:prstGeom prst="rect">
            <a:avLst/>
          </a:prstGeom>
          <a:noFill/>
        </p:spPr>
        <p:txBody>
          <a:bodyPr wrap="square" rtlCol="0">
            <a:spAutoFit/>
          </a:bodyPr>
          <a:lstStyle/>
          <a:p>
            <a:pPr algn="ctr"/>
            <a:r>
              <a:rPr lang="fr-FR" sz="2000" b="1" dirty="0" smtClean="0">
                <a:solidFill>
                  <a:srgbClr val="000091"/>
                </a:solidFill>
                <a:latin typeface="Marianne" panose="02000000000000000000" pitchFamily="50" charset="0"/>
              </a:rPr>
              <a:t>L’évacuation de l’autotest utilisé se fait dans les ordures ménagères sous certaines conditions</a:t>
            </a:r>
            <a:endParaRPr lang="fr-FR" sz="2000" b="1" dirty="0">
              <a:solidFill>
                <a:srgbClr val="000091"/>
              </a:solidFill>
              <a:latin typeface="Marianne" panose="02000000000000000000" pitchFamily="50" charset="0"/>
            </a:endParaRPr>
          </a:p>
        </p:txBody>
      </p:sp>
      <p:grpSp>
        <p:nvGrpSpPr>
          <p:cNvPr id="19" name="Groupe 18"/>
          <p:cNvGrpSpPr/>
          <p:nvPr/>
        </p:nvGrpSpPr>
        <p:grpSpPr>
          <a:xfrm>
            <a:off x="273776" y="4377020"/>
            <a:ext cx="1260000" cy="1260000"/>
            <a:chOff x="7958263" y="4718136"/>
            <a:chExt cx="1260000" cy="1260000"/>
          </a:xfrm>
        </p:grpSpPr>
        <p:sp>
          <p:nvSpPr>
            <p:cNvPr id="25" name="Ellipse 24"/>
            <p:cNvSpPr/>
            <p:nvPr/>
          </p:nvSpPr>
          <p:spPr>
            <a:xfrm>
              <a:off x="7958263" y="4718136"/>
              <a:ext cx="1260000" cy="1260000"/>
            </a:xfrm>
            <a:prstGeom prst="ellipse">
              <a:avLst/>
            </a:prstGeom>
            <a:solidFill>
              <a:srgbClr val="00009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245147" y="5005020"/>
              <a:ext cx="686233" cy="686233"/>
            </a:xfrm>
            <a:prstGeom prst="rect">
              <a:avLst/>
            </a:prstGeom>
          </p:spPr>
        </p:pic>
      </p:grpSp>
    </p:spTree>
    <p:extLst>
      <p:ext uri="{BB962C8B-B14F-4D97-AF65-F5344CB8AC3E}">
        <p14:creationId xmlns:p14="http://schemas.microsoft.com/office/powerpoint/2010/main" val="2886772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58419"/>
          </a:xfrm>
        </p:spPr>
        <p:txBody>
          <a:bodyPr>
            <a:normAutofit/>
          </a:bodyPr>
          <a:lstStyle/>
          <a:p>
            <a:pPr algn="ctr"/>
            <a:r>
              <a:rPr lang="fr-FR" sz="2400" b="1" spc="400" dirty="0" smtClean="0">
                <a:solidFill>
                  <a:srgbClr val="000091"/>
                </a:solidFill>
                <a:latin typeface="Marianne" panose="02000000000000000000" pitchFamily="50" charset="0"/>
              </a:rPr>
              <a:t>Les étapes clés du prélèvement nasal</a:t>
            </a:r>
            <a:endParaRPr lang="fr-FR" sz="2400" dirty="0"/>
          </a:p>
        </p:txBody>
      </p:sp>
      <p:sp>
        <p:nvSpPr>
          <p:cNvPr id="4" name="Espace réservé du numéro de diapositive 3"/>
          <p:cNvSpPr>
            <a:spLocks noGrp="1"/>
          </p:cNvSpPr>
          <p:nvPr>
            <p:ph type="sldNum" sz="quarter" idx="12"/>
          </p:nvPr>
        </p:nvSpPr>
        <p:spPr/>
        <p:txBody>
          <a:bodyPr/>
          <a:lstStyle/>
          <a:p>
            <a:fld id="{AF130D2B-A145-4187-9231-579C110DE58B}" type="slidenum">
              <a:rPr lang="fr-FR" smtClean="0"/>
              <a:t>9</a:t>
            </a:fld>
            <a:endParaRPr lang="fr-FR"/>
          </a:p>
        </p:txBody>
      </p:sp>
      <p:sp>
        <p:nvSpPr>
          <p:cNvPr id="7" name="Titre 1"/>
          <p:cNvSpPr txBox="1">
            <a:spLocks/>
          </p:cNvSpPr>
          <p:nvPr/>
        </p:nvSpPr>
        <p:spPr>
          <a:xfrm>
            <a:off x="253585" y="6019430"/>
            <a:ext cx="3541175" cy="673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200" b="1" spc="400" dirty="0">
              <a:solidFill>
                <a:srgbClr val="000091"/>
              </a:solidFill>
              <a:latin typeface="Marianne" panose="02000000000000000000" pitchFamily="50" charset="0"/>
              <a:ea typeface="+mn-ea"/>
              <a:cs typeface="+mn-cs"/>
            </a:endParaRPr>
          </a:p>
        </p:txBody>
      </p:sp>
      <p:pic>
        <p:nvPicPr>
          <p:cNvPr id="3" name="Image 2"/>
          <p:cNvPicPr>
            <a:picLocks noChangeAspect="1"/>
          </p:cNvPicPr>
          <p:nvPr/>
        </p:nvPicPr>
        <p:blipFill rotWithShape="1">
          <a:blip r:embed="rId2"/>
          <a:srcRect l="47811" t="29937" r="11918" b="17619"/>
          <a:stretch/>
        </p:blipFill>
        <p:spPr>
          <a:xfrm>
            <a:off x="254000" y="923544"/>
            <a:ext cx="11684000" cy="5245100"/>
          </a:xfrm>
          <a:prstGeom prst="rect">
            <a:avLst/>
          </a:prstGeom>
        </p:spPr>
      </p:pic>
    </p:spTree>
    <p:extLst>
      <p:ext uri="{BB962C8B-B14F-4D97-AF65-F5344CB8AC3E}">
        <p14:creationId xmlns:p14="http://schemas.microsoft.com/office/powerpoint/2010/main" val="345082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7914</TotalTime>
  <Words>1610</Words>
  <Application>Microsoft Office PowerPoint</Application>
  <PresentationFormat>Personnalisé</PresentationFormat>
  <Paragraphs>132</Paragraphs>
  <Slides>11</Slides>
  <Notes>3</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Objectifs du document </vt:lpstr>
      <vt:lpstr>L’autotest, un complément à la stratégie « tester, alerter, protéger » actuellement déployée en France </vt:lpstr>
      <vt:lpstr>Quelles sont les différences entre les types de tests autorisés?</vt:lpstr>
      <vt:lpstr>Qu’est-ce qu’un autotest ? </vt:lpstr>
      <vt:lpstr>Comment accompagner le premier prélèvement ?</vt:lpstr>
      <vt:lpstr>En cas de test positif</vt:lpstr>
      <vt:lpstr>Dans quelles conditions matérielles doivent être réalisés les autotests en utilisation individuelle?</vt:lpstr>
      <vt:lpstr>Les étapes clés du prélèvement nasal</vt:lpstr>
      <vt:lpstr>Quelle conduite tenir selon le résultat ?</vt:lpstr>
      <vt:lpstr>Quel message diffuser aux personnes testées ?  </vt:lpstr>
    </vt:vector>
  </TitlesOfParts>
  <Company>PPT/DSI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marion.marty@igas.gouv.fr</dc:creator>
  <cp:lastModifiedBy>Patrick</cp:lastModifiedBy>
  <cp:revision>363</cp:revision>
  <cp:lastPrinted>2021-04-21T07:04:44Z</cp:lastPrinted>
  <dcterms:created xsi:type="dcterms:W3CDTF">2020-10-20T09:20:45Z</dcterms:created>
  <dcterms:modified xsi:type="dcterms:W3CDTF">2021-05-04T08:15:00Z</dcterms:modified>
</cp:coreProperties>
</file>