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  <p:sldMasterId id="2147483706" r:id="rId3"/>
  </p:sldMasterIdLst>
  <p:notesMasterIdLst>
    <p:notesMasterId r:id="rId16"/>
  </p:notesMasterIdLst>
  <p:sldIdLst>
    <p:sldId id="256" r:id="rId4"/>
    <p:sldId id="318" r:id="rId5"/>
    <p:sldId id="302" r:id="rId6"/>
    <p:sldId id="328" r:id="rId7"/>
    <p:sldId id="320" r:id="rId8"/>
    <p:sldId id="319" r:id="rId9"/>
    <p:sldId id="303" r:id="rId10"/>
    <p:sldId id="311" r:id="rId11"/>
    <p:sldId id="317" r:id="rId12"/>
    <p:sldId id="321" r:id="rId13"/>
    <p:sldId id="313" r:id="rId14"/>
    <p:sldId id="31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33CC"/>
    <a:srgbClr val="FFFF66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4660"/>
  </p:normalViewPr>
  <p:slideViewPr>
    <p:cSldViewPr>
      <p:cViewPr varScale="1">
        <p:scale>
          <a:sx n="67" d="100"/>
          <a:sy n="67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41686-7843-4D30-A3F4-C6560CCFBCD7}" type="datetimeFigureOut">
              <a:rPr lang="fr-FR" smtClean="0"/>
              <a:pPr/>
              <a:t>25/01/2024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C5C81-0EC0-4588-8C2E-7077FA0328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D8E5-7350-4726-9A97-169A59681EC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78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5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26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13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CDSEI 09/12/20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062"/>
            </a:lvl1pPr>
          </a:lstStyle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7" y="339505"/>
            <a:ext cx="7763469" cy="282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2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000" b="1" cap="all" baseline="0"/>
            </a:lvl1pPr>
            <a:lvl2pPr marL="0" indent="0">
              <a:spcBef>
                <a:spcPts val="462"/>
              </a:spcBef>
              <a:spcAft>
                <a:spcPts val="0"/>
              </a:spcAft>
              <a:buNone/>
              <a:defRPr sz="1708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54" y="159483"/>
            <a:ext cx="3959432" cy="144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59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53116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144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65538" indent="-365538">
              <a:buFont typeface="+mj-lt"/>
              <a:buAutoNum type="arabicPeriod"/>
              <a:defRPr sz="300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755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99692" indent="-99692" algn="r">
              <a:spcAft>
                <a:spcPts val="0"/>
              </a:spcAft>
              <a:buFont typeface="+mj-lt"/>
              <a:buAutoNum type="arabicPeriod"/>
              <a:defRPr sz="692" b="1"/>
            </a:lvl1pPr>
            <a:lvl2pPr marL="99692" indent="-996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692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69930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29" y="2470883"/>
            <a:ext cx="3330342" cy="13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86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CDSEI 09/12/20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062"/>
            </a:lvl1pPr>
          </a:lstStyle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7" y="339505"/>
            <a:ext cx="7763469" cy="282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3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000" b="1" cap="all" baseline="0"/>
            </a:lvl1pPr>
            <a:lvl2pPr marL="0" indent="0">
              <a:spcBef>
                <a:spcPts val="462"/>
              </a:spcBef>
              <a:spcAft>
                <a:spcPts val="0"/>
              </a:spcAft>
              <a:buNone/>
              <a:defRPr sz="1708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54" y="159483"/>
            <a:ext cx="3959432" cy="144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7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775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4786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144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65538" indent="-365538">
              <a:buFont typeface="+mj-lt"/>
              <a:buAutoNum type="arabicPeriod"/>
              <a:defRPr sz="300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007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99692" indent="-99692" algn="r">
              <a:spcAft>
                <a:spcPts val="0"/>
              </a:spcAft>
              <a:buFont typeface="+mj-lt"/>
              <a:buAutoNum type="arabicPeriod"/>
              <a:defRPr sz="692" b="1"/>
            </a:lvl1pPr>
            <a:lvl2pPr marL="99692" indent="-996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692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129437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12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23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8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9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34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71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A5A3-287C-4099-A691-59F4BE0FA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11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692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92" b="1">
                <a:solidFill>
                  <a:schemeClr val="tx1"/>
                </a:solidFill>
              </a:defRPr>
            </a:lvl1pPr>
          </a:lstStyle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92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41" y="123478"/>
            <a:ext cx="1329378" cy="48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7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13" r:id="rId6"/>
  </p:sldLayoutIdLst>
  <p:hf hdr="0"/>
  <p:txStyles>
    <p:titleStyle>
      <a:lvl1pPr algn="l" defTabSz="844062" rtl="0" eaLnBrk="1" latinLnBrk="0" hangingPunct="1">
        <a:lnSpc>
          <a:spcPct val="90000"/>
        </a:lnSpc>
        <a:spcBef>
          <a:spcPct val="0"/>
        </a:spcBef>
        <a:buNone/>
        <a:defRPr sz="23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62" rtl="0" eaLnBrk="1" latinLnBrk="0" hangingPunct="1">
        <a:lnSpc>
          <a:spcPct val="100000"/>
        </a:lnSpc>
        <a:spcBef>
          <a:spcPts val="0"/>
        </a:spcBef>
        <a:spcAft>
          <a:spcPts val="462"/>
        </a:spcAft>
        <a:buFont typeface="Arial" pitchFamily="34" charset="0"/>
        <a:buNone/>
        <a:defRPr sz="969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32616" indent="-66462" algn="l" defTabSz="844062" rtl="0" eaLnBrk="1" latinLnBrk="0" hangingPunct="1">
        <a:lnSpc>
          <a:spcPct val="100000"/>
        </a:lnSpc>
        <a:spcBef>
          <a:spcPts val="554"/>
        </a:spcBef>
        <a:spcAft>
          <a:spcPts val="554"/>
        </a:spcAft>
        <a:buFont typeface="Arial" pitchFamily="34" charset="0"/>
        <a:buChar char="•"/>
        <a:defRPr sz="877" kern="1200">
          <a:solidFill>
            <a:schemeClr val="tx1"/>
          </a:solidFill>
          <a:latin typeface="+mn-lt"/>
          <a:ea typeface="+mn-ea"/>
          <a:cs typeface="+mn-cs"/>
        </a:defRPr>
      </a:lvl2pPr>
      <a:lvl3pPr marL="398770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564923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92" kern="1200">
          <a:solidFill>
            <a:schemeClr val="tx1"/>
          </a:solidFill>
          <a:latin typeface="+mn-lt"/>
          <a:ea typeface="+mn-ea"/>
          <a:cs typeface="+mn-cs"/>
        </a:defRPr>
      </a:lvl4pPr>
      <a:lvl5pPr marL="764307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169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231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262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7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692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CDSEI 09/12/20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92" b="1">
                <a:solidFill>
                  <a:schemeClr val="tx1"/>
                </a:solidFill>
              </a:defRPr>
            </a:lvl1pPr>
          </a:lstStyle>
          <a:p>
            <a:r>
              <a:rPr lang="fr-FR"/>
              <a:t>DSDEN 40        ARS Landes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92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41" y="123478"/>
            <a:ext cx="1329378" cy="48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hf hdr="0"/>
  <p:txStyles>
    <p:titleStyle>
      <a:lvl1pPr algn="l" defTabSz="844062" rtl="0" eaLnBrk="1" latinLnBrk="0" hangingPunct="1">
        <a:lnSpc>
          <a:spcPct val="90000"/>
        </a:lnSpc>
        <a:spcBef>
          <a:spcPct val="0"/>
        </a:spcBef>
        <a:buNone/>
        <a:defRPr sz="23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62" rtl="0" eaLnBrk="1" latinLnBrk="0" hangingPunct="1">
        <a:lnSpc>
          <a:spcPct val="100000"/>
        </a:lnSpc>
        <a:spcBef>
          <a:spcPts val="0"/>
        </a:spcBef>
        <a:spcAft>
          <a:spcPts val="462"/>
        </a:spcAft>
        <a:buFont typeface="Arial" pitchFamily="34" charset="0"/>
        <a:buNone/>
        <a:defRPr sz="969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32616" indent="-66462" algn="l" defTabSz="844062" rtl="0" eaLnBrk="1" latinLnBrk="0" hangingPunct="1">
        <a:lnSpc>
          <a:spcPct val="100000"/>
        </a:lnSpc>
        <a:spcBef>
          <a:spcPts val="554"/>
        </a:spcBef>
        <a:spcAft>
          <a:spcPts val="554"/>
        </a:spcAft>
        <a:buFont typeface="Arial" pitchFamily="34" charset="0"/>
        <a:buChar char="•"/>
        <a:defRPr sz="877" kern="1200">
          <a:solidFill>
            <a:schemeClr val="tx1"/>
          </a:solidFill>
          <a:latin typeface="+mn-lt"/>
          <a:ea typeface="+mn-ea"/>
          <a:cs typeface="+mn-cs"/>
        </a:defRPr>
      </a:lvl2pPr>
      <a:lvl3pPr marL="398770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564923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92" kern="1200">
          <a:solidFill>
            <a:schemeClr val="tx1"/>
          </a:solidFill>
          <a:latin typeface="+mn-lt"/>
          <a:ea typeface="+mn-ea"/>
          <a:cs typeface="+mn-cs"/>
        </a:defRPr>
      </a:lvl4pPr>
      <a:lvl5pPr marL="764307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169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231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262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7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R:\PUBLIC\___CHARTE GRAPHIQUE DSDEN40\Logo DSDEN40 couleur fond bla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2099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DSDEN 40        ARS Landes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1" name="Titre 2"/>
          <p:cNvSpPr>
            <a:spLocks noGrp="1"/>
          </p:cNvSpPr>
          <p:nvPr>
            <p:ph type="ctrTitle"/>
          </p:nvPr>
        </p:nvSpPr>
        <p:spPr>
          <a:xfrm>
            <a:off x="618422" y="2132856"/>
            <a:ext cx="7769311" cy="263114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Comité départemental de suivi de l’école inclusive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Département des Landes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5 octobre 2023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10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71770" y="434576"/>
            <a:ext cx="8458458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Dispositifs inclusifs et ESMS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17998" y="1001800"/>
            <a:ext cx="8566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fr-FR" sz="2400" dirty="0"/>
              <a:t>Ouverture d’une UEEA à St Paul les Dax : octobre 2023</a:t>
            </a:r>
          </a:p>
          <a:p>
            <a:pPr algn="just"/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7539" y="2059945"/>
            <a:ext cx="8607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fr-FR" sz="2400" dirty="0"/>
              <a:t>Impulser et accompagner l’externalisation d’UE des IME</a:t>
            </a:r>
          </a:p>
          <a:p>
            <a:pPr algn="just"/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D2B96E9-822E-83DA-F182-69AA48E00AE3}"/>
              </a:ext>
            </a:extLst>
          </p:cNvPr>
          <p:cNvSpPr txBox="1"/>
          <p:nvPr/>
        </p:nvSpPr>
        <p:spPr>
          <a:xfrm>
            <a:off x="133293" y="3292343"/>
            <a:ext cx="86072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fr-FR" sz="2400" dirty="0"/>
              <a:t>Impulser et accompagner l’externalisation d’UE en lien avec le polyhandicap</a:t>
            </a:r>
          </a:p>
          <a:p>
            <a:pPr marL="342900" indent="-342900" algn="just">
              <a:buFontTx/>
              <a:buChar char="-"/>
            </a:pPr>
            <a:endParaRPr lang="fr-FR" sz="2400" dirty="0"/>
          </a:p>
          <a:p>
            <a:pPr marL="342900" indent="-342900" algn="just">
              <a:buFontTx/>
              <a:buChar char="-"/>
            </a:pPr>
            <a:r>
              <a:rPr lang="fr-FR" sz="2400" dirty="0"/>
              <a:t>Généralisation de l’EMAS sur tout le département</a:t>
            </a:r>
          </a:p>
          <a:p>
            <a:pPr algn="just"/>
            <a:endParaRPr lang="fr-FR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11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77998" y="490168"/>
            <a:ext cx="8566002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Perspectives 2024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1556792"/>
            <a:ext cx="803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Mesures de la CNH du 26 avril 2023 : accessibilité universelle (bâti, transport, santé, école)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9512" y="2272031"/>
            <a:ext cx="84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Renforcer la professionnalisation des AESH : création du métier d’ARE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79512" y="3352890"/>
            <a:ext cx="84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Adapter l’évaluation d’accompagnement humain au besoin des élèves : Transformation des PIAL en PAS</a:t>
            </a:r>
          </a:p>
        </p:txBody>
      </p:sp>
    </p:spTree>
    <p:extLst>
      <p:ext uri="{BB962C8B-B14F-4D97-AF65-F5344CB8AC3E}">
        <p14:creationId xmlns:p14="http://schemas.microsoft.com/office/powerpoint/2010/main" val="199543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354" y="4482195"/>
            <a:ext cx="2735885" cy="91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0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R:\PUBLIC\___CHARTE GRAPHIQUE DSDEN40\Logo DSDEN40 couleur fond bla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2099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1" name="Titre 2"/>
          <p:cNvSpPr>
            <a:spLocks noGrp="1"/>
          </p:cNvSpPr>
          <p:nvPr>
            <p:ph type="ctrTitle"/>
          </p:nvPr>
        </p:nvSpPr>
        <p:spPr>
          <a:xfrm>
            <a:off x="618422" y="2132856"/>
            <a:ext cx="7769311" cy="2631146"/>
          </a:xfrm>
        </p:spPr>
        <p:txBody>
          <a:bodyPr>
            <a:normAutofit/>
          </a:bodyPr>
          <a:lstStyle/>
          <a:p>
            <a:pPr algn="l"/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Ordre du jour :</a:t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Actualités</a:t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- Constats et états des lieux – Rentrée 2023</a:t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- Perspectives 2024</a:t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2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844083"/>
            <a:endParaRPr lang="fr-FR" cap="all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3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4941" y="1182644"/>
            <a:ext cx="5978883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Actualités nationales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F9DD9F9-4B2C-4501-BB6C-1CA3FE60A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2282248"/>
            <a:ext cx="9144000" cy="244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9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84D780-110A-41EA-8526-4E010FAC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Actualités nationales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A7CF71-14A7-4CD9-BCC5-8472C3251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Poursuivre le renforcement des contrats proposés aux AESH en encourageant les conventions avec les collectivités : préconisation d’allonger les contrats sur le temps périscolaire.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FB0DB-CAD9-4365-A761-8F87AC96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CDSEI 09/12/20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5F3448-D4C0-4B0A-A7B6-0EECFAED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DSDEN 40        ARS Landes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CF5425-33AA-4189-8FA3-042E75D5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A5A3-287C-4099-A691-59F4BE0FA0C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3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5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17998" y="363205"/>
            <a:ext cx="5978883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Actualités départementales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67544" y="1413642"/>
            <a:ext cx="79082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Ouverture  ULIS collège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Grenade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Geaune demi-section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Aire sur Adour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Parentis section collège -lycée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6949" y="3121105"/>
            <a:ext cx="8566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Pas de changement dans la géographie des PIAL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1F609E4-0F95-6A4E-6EB2-E59EE9F64ABF}"/>
              </a:ext>
            </a:extLst>
          </p:cNvPr>
          <p:cNvSpPr txBox="1"/>
          <p:nvPr/>
        </p:nvSpPr>
        <p:spPr>
          <a:xfrm>
            <a:off x="346949" y="3961331"/>
            <a:ext cx="856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Poste du professeur ressource autisme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2E95E4-2590-EEED-CBB3-2A9E60880D84}"/>
              </a:ext>
            </a:extLst>
          </p:cNvPr>
          <p:cNvSpPr txBox="1"/>
          <p:nvPr/>
        </p:nvSpPr>
        <p:spPr>
          <a:xfrm>
            <a:off x="346949" y="4665592"/>
            <a:ext cx="856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2,5 postes de conseiller pédagogique EI</a:t>
            </a:r>
          </a:p>
        </p:txBody>
      </p:sp>
    </p:spTree>
    <p:extLst>
      <p:ext uri="{BB962C8B-B14F-4D97-AF65-F5344CB8AC3E}">
        <p14:creationId xmlns:p14="http://schemas.microsoft.com/office/powerpoint/2010/main" val="25105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6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4941" y="1182644"/>
            <a:ext cx="5978883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Actualités départementales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4941" y="2170497"/>
            <a:ext cx="7221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Juin 2023 : mise en place de la deuxième édition du salon de l’école inclusive </a:t>
            </a:r>
          </a:p>
        </p:txBody>
      </p:sp>
    </p:spTree>
    <p:extLst>
      <p:ext uri="{BB962C8B-B14F-4D97-AF65-F5344CB8AC3E}">
        <p14:creationId xmlns:p14="http://schemas.microsoft.com/office/powerpoint/2010/main" val="358966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7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17998" y="363205"/>
            <a:ext cx="5978883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Données de la rentrée 2023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77322" y="1368971"/>
            <a:ext cx="7011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2962 élèves en situation de handicap scolarisés en classe ordinaire ou ULIS</a:t>
            </a:r>
          </a:p>
          <a:p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04335" y="2675369"/>
            <a:ext cx="7015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2099 élèves notifiés pour un accompagnement</a:t>
            </a:r>
          </a:p>
          <a:p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77322" y="4681209"/>
            <a:ext cx="818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1050 AESH  dont 79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co.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dans les ULIS  </a:t>
            </a:r>
          </a:p>
          <a:p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844083"/>
            <a:r>
              <a:rPr lang="fr-FR" cap="all" dirty="0">
                <a:solidFill>
                  <a:srgbClr val="000000"/>
                </a:solidFill>
                <a:latin typeface="Marianne"/>
              </a:rPr>
              <a:t>CDSEI06/07/2022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8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77998" y="490168"/>
            <a:ext cx="8566002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r="1433"/>
          <a:stretch/>
        </p:blipFill>
        <p:spPr>
          <a:xfrm>
            <a:off x="221624" y="1398308"/>
            <a:ext cx="5336078" cy="455853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844913" y="1614336"/>
            <a:ext cx="414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50 PIAL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15650" y="2123700"/>
            <a:ext cx="414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1050 AESH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6CA7BE-9A12-B7D7-7840-83F13698CEB0}"/>
              </a:ext>
            </a:extLst>
          </p:cNvPr>
          <p:cNvSpPr txBox="1"/>
          <p:nvPr/>
        </p:nvSpPr>
        <p:spPr>
          <a:xfrm>
            <a:off x="5820327" y="2646679"/>
            <a:ext cx="414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6 AESH référents</a:t>
            </a:r>
          </a:p>
        </p:txBody>
      </p:sp>
    </p:spTree>
    <p:extLst>
      <p:ext uri="{BB962C8B-B14F-4D97-AF65-F5344CB8AC3E}">
        <p14:creationId xmlns:p14="http://schemas.microsoft.com/office/powerpoint/2010/main" val="8933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4083"/>
            <a:r>
              <a:rPr lang="fr-FR">
                <a:solidFill>
                  <a:srgbClr val="000000"/>
                </a:solidFill>
                <a:latin typeface="Marianne"/>
              </a:rPr>
              <a:t>DSDEN 40        ARS Landes</a:t>
            </a:r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/>
            <a:fld id="{733122C9-A0B9-462F-8757-0847AD287B63}" type="slidenum">
              <a:rPr lang="fr-FR">
                <a:solidFill>
                  <a:srgbClr val="000000"/>
                </a:solidFill>
                <a:latin typeface="Marianne"/>
              </a:rPr>
              <a:pPr defTabSz="844083"/>
              <a:t>9</a:t>
            </a:fld>
            <a:endParaRPr lang="fr-FR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17998" y="363205"/>
            <a:ext cx="5978883" cy="61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Données de la rentrée 2023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67544" y="1434027"/>
            <a:ext cx="790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863 élèves scolarisés avec l’appui d’un dispositif ULIS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67544" y="2348880"/>
            <a:ext cx="856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473 élèves scolarisés dans une UE d’ESMS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28696" y="3663639"/>
            <a:ext cx="7985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63 élèves  avec PPS en SEGPA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3562 élèves avec PPS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5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3.xml><?xml version="1.0" encoding="utf-8"?>
<a:theme xmlns:a="http://schemas.openxmlformats.org/drawingml/2006/main" name="1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</TotalTime>
  <Words>340</Words>
  <Application>Microsoft Office PowerPoint</Application>
  <PresentationFormat>Affichage à l'écran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Marianne</vt:lpstr>
      <vt:lpstr>Thème Office</vt:lpstr>
      <vt:lpstr>MINISTÈRIEL</vt:lpstr>
      <vt:lpstr>1_MINISTÈRIEL</vt:lpstr>
      <vt:lpstr>Comité départemental de suivi de l’école inclusive  Département des Landes 5 octobre 2023</vt:lpstr>
      <vt:lpstr>Ordre du jour :  - Actualités - Constats et états des lieux – Rentrée 2023 - Perspectives 2024 </vt:lpstr>
      <vt:lpstr>Présentation PowerPoint</vt:lpstr>
      <vt:lpstr>Actualités nationales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orientation et affectation</dc:title>
  <dc:creator>Cathy</dc:creator>
  <cp:lastModifiedBy>Nicolas Sanchez</cp:lastModifiedBy>
  <cp:revision>116</cp:revision>
  <dcterms:created xsi:type="dcterms:W3CDTF">2020-09-17T16:08:28Z</dcterms:created>
  <dcterms:modified xsi:type="dcterms:W3CDTF">2024-01-25T08:13:32Z</dcterms:modified>
</cp:coreProperties>
</file>