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4"/>
  </p:notesMasterIdLst>
  <p:sldIdLst>
    <p:sldId id="331" r:id="rId5"/>
    <p:sldId id="359" r:id="rId6"/>
    <p:sldId id="364" r:id="rId7"/>
    <p:sldId id="336" r:id="rId8"/>
    <p:sldId id="360" r:id="rId9"/>
    <p:sldId id="361" r:id="rId10"/>
    <p:sldId id="367" r:id="rId11"/>
    <p:sldId id="363" r:id="rId12"/>
    <p:sldId id="366" r:id="rId1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359"/>
            <p14:sldId id="364"/>
            <p14:sldId id="336"/>
            <p14:sldId id="360"/>
            <p14:sldId id="361"/>
            <p14:sldId id="367"/>
            <p14:sldId id="363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howGuides="1">
      <p:cViewPr varScale="1">
        <p:scale>
          <a:sx n="112" d="100"/>
          <a:sy n="112" d="100"/>
        </p:scale>
        <p:origin x="210" y="10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05/10/2022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6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681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8215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07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/>
              <a:t>Les annexes 2 et 3 ont été amendées en ce début d’année scolaire…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859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1" kern="1200" cap="small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Une situation transmise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à la cellule avant le mercredi soir est analysée le lundi suit. Sinon, elle n’est présentée aux membres de la cellule que le lundi de la semaine suivante.</a:t>
            </a:r>
          </a:p>
          <a:p>
            <a:r>
              <a:rPr lang="fr-FR" sz="1200" kern="1200" baseline="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En effet, les informations sur les situations complexes à analyser sont communiquées aux membres de la cellule le jeudi soir ou le vendredi afin qu’ils puissent de leur côté prendre les renseignements dont ils on besoin.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r>
              <a:rPr lang="fr-FR" dirty="0"/>
              <a:t>Nous demandons de transmettre avec les A2 et A3 tous les documents utiles à l’analyse de la situation</a:t>
            </a:r>
            <a:r>
              <a:rPr lang="fr-FR" baseline="0" dirty="0"/>
              <a:t> : CR d’EE ou d’ESS, CR d’observation par CPC, Gevasco…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890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0090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02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/</a:t>
            </a:r>
            <a:br>
              <a:rPr lang="fr-FR" dirty="0"/>
            </a:br>
            <a:r>
              <a:rPr lang="fr-FR" dirty="0"/>
              <a:t>rectorat de l’académie de Toulouse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B4CCCA7-CBB3-1643-B1F1-CBFD77A482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536" y="170195"/>
            <a:ext cx="8100392" cy="276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6C7F51A3-95D3-C84A-9E37-3078B67CA8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395" y="91195"/>
            <a:ext cx="4427984" cy="150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4" y="1103312"/>
            <a:ext cx="7881937" cy="3449241"/>
          </a:xfrm>
        </p:spPr>
        <p:txBody>
          <a:bodyPr/>
          <a:lstStyle>
            <a:lvl1pPr marL="133350" marR="0" indent="-1333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96667"/>
              </a:buClr>
              <a:buSzPct val="114000"/>
              <a:buFont typeface="Wingdings" charset="2"/>
              <a:buChar char="§"/>
              <a:tabLst/>
              <a:defRPr>
                <a:solidFill>
                  <a:srgbClr val="E96667"/>
                </a:solidFill>
              </a:defRPr>
            </a:lvl1pPr>
            <a:lvl2pPr marL="470297" marR="0" indent="-127397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96667"/>
              </a:buClr>
              <a:buSzPct val="135000"/>
              <a:buFont typeface="Arial" charset="0"/>
              <a:buChar char="•"/>
              <a:tabLst/>
              <a:defRPr>
                <a:solidFill>
                  <a:schemeClr val="tx1"/>
                </a:solidFill>
              </a:defRPr>
            </a:lvl2pPr>
            <a:lvl3pPr marL="470297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470297" marR="0" indent="1333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96667"/>
              </a:buClr>
              <a:buSzTx/>
              <a:buFont typeface="Arial"/>
              <a:buChar char="–"/>
              <a:tabLst/>
              <a:defRPr/>
            </a:lvl4pPr>
            <a:lvl5pPr marL="604838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marL="470297" marR="0" lvl="3" indent="1333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SzTx/>
              <a:buFont typeface="Arial"/>
              <a:buChar char="–"/>
              <a:tabLst/>
              <a:defRPr/>
            </a:pPr>
            <a:r>
              <a:rPr kumimoji="0" lang="fr-FR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815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E3084641-731B-E245-88DC-1CB2ADE76A9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51520" y="127510"/>
            <a:ext cx="1780298" cy="60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ellulesituationscomplexes31@ac-toulouse.f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7092280" y="4783500"/>
            <a:ext cx="1872208" cy="360000"/>
          </a:xfrm>
        </p:spPr>
        <p:txBody>
          <a:bodyPr/>
          <a:lstStyle/>
          <a:p>
            <a:r>
              <a:rPr lang="fr-FR" dirty="0"/>
              <a:t>Année scolaire 2022/2023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0" dirty="0"/>
              <a:t>Delphine GINELLI, conseillère pédagogique départementale – Sophie HERY, psychologue de l’éducation nationale </a:t>
            </a:r>
          </a:p>
          <a:p>
            <a:r>
              <a:rPr lang="fr-FR" b="0" dirty="0"/>
              <a:t>Cellule départementale d’appui à la scolarisation des élèves en situation complexe. Rectorat de l’académie de Toulouse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59632" y="1822192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Cellule départementale d’appui à la scolarisation des élèves en </a:t>
            </a:r>
            <a:r>
              <a:rPr lang="fr-FR" sz="2800"/>
              <a:t>situation complexe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2017_logo_academie_Toulouse-HORIZONT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32" y="4122233"/>
            <a:ext cx="930169" cy="49872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6421582" y="4793182"/>
            <a:ext cx="716973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350" dirty="0"/>
          </a:p>
        </p:txBody>
      </p:sp>
      <p:sp>
        <p:nvSpPr>
          <p:cNvPr id="13" name="ZoneTexte 12"/>
          <p:cNvSpPr txBox="1"/>
          <p:nvPr/>
        </p:nvSpPr>
        <p:spPr>
          <a:xfrm>
            <a:off x="1532963" y="176645"/>
            <a:ext cx="1802519" cy="300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Dans l’école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787736" y="57179"/>
            <a:ext cx="2125080" cy="300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Au niveau départemental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574474" y="176645"/>
            <a:ext cx="1932708" cy="3000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En circonscription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32963" y="791363"/>
            <a:ext cx="1802519" cy="4732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L’équipe enseignante recherche et expérimente des réponses au sein de la classe, du cycle, de l’école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520570" y="1443285"/>
            <a:ext cx="1802519" cy="4732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L’enseignant de la classe rencontre la famille, le cas échéant, en présence du directeur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520570" y="2095229"/>
            <a:ext cx="1802519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Si la situation n’est pas résolue, elle est examinée en conseil des maîtres, avec le concours du psychologue, des enseignants spécialisés, des personnels de santé ou social au besoin.</a:t>
            </a:r>
          </a:p>
          <a:p>
            <a:pPr algn="ctr"/>
            <a:r>
              <a:rPr lang="fr-FR" sz="825" dirty="0"/>
              <a:t>D’autres réponses peuvent être mises en œuvre.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522838" y="3411093"/>
            <a:ext cx="1802519" cy="6001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Une équipe éducative est organisée pour informer la famille de la procédure en cours et définir un échéancier des actions;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437954" y="4168775"/>
            <a:ext cx="2163851" cy="3462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L’IEN informe la famille de la saisine des ressources départementales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478122" y="1549014"/>
            <a:ext cx="2122014" cy="7271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Des informations complémentaires peuvent être recherchées (observations, entretiens…). De nouvelles propositions d’action peuvent être expérimentées dans la classe, le cycle, l’école.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487954" y="3134267"/>
            <a:ext cx="2122014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Le suivi de la situation permet d’apprécier son évolution : amélioration, dégradation. </a:t>
            </a:r>
            <a:r>
              <a:rPr lang="fr-FR" sz="825" b="1" dirty="0"/>
              <a:t>Le pôle ressource </a:t>
            </a:r>
            <a:r>
              <a:rPr lang="fr-FR" sz="825" dirty="0"/>
              <a:t>évalue avec la direction d’école la nécessité d’engager une saisine de la cellule. L’IEN remplit et transmet à la cellule  </a:t>
            </a:r>
            <a:r>
              <a:rPr lang="fr-FR" sz="1050" b="1" dirty="0">
                <a:solidFill>
                  <a:srgbClr val="FF0000"/>
                </a:solidFill>
              </a:rPr>
              <a:t>l’ANNEXE 3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480391" y="583614"/>
            <a:ext cx="2119745" cy="8887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Le pôle ressource est saisi via </a:t>
            </a:r>
            <a:r>
              <a:rPr lang="fr-FR" sz="1050" b="1" dirty="0">
                <a:solidFill>
                  <a:srgbClr val="FF0000"/>
                </a:solidFill>
              </a:rPr>
              <a:t>l’ANNEXE  2</a:t>
            </a:r>
            <a:r>
              <a:rPr lang="fr-FR" sz="825" dirty="0"/>
              <a:t> : analyse d’une situation complexe par l’équipe enseignante. </a:t>
            </a:r>
          </a:p>
          <a:p>
            <a:pPr algn="ctr"/>
            <a:r>
              <a:rPr lang="fr-FR" sz="825" dirty="0"/>
              <a:t>L’exposé puis le suivi de la situation sont à l’ordre du jour des réunions programmées du pôle ressource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470563" y="2330450"/>
            <a:ext cx="2129573" cy="7271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Le CPC peut enrichir l’analyse en réalisant une observation qui donne lieu à un échange avec l’enseignante et l’équipe de l’école. De nouvelles pistes d’action peuvent être proposées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797297" y="589513"/>
            <a:ext cx="2119452" cy="2631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b="1" dirty="0"/>
              <a:t>La cellule d’analyse des situations complexes</a:t>
            </a:r>
          </a:p>
          <a:p>
            <a:pPr algn="ctr"/>
            <a:r>
              <a:rPr lang="fr-FR" sz="825" dirty="0"/>
              <a:t>Elle se réunit tous les lundis matins, elle est sollicitée par l’IEN de la circonscription de l’élève en grande souffrance lorsque les aménagements proposés n’ont pas abouti à des progrès et que la situation se dégrade. </a:t>
            </a:r>
          </a:p>
          <a:p>
            <a:pPr algn="ctr"/>
            <a:r>
              <a:rPr lang="fr-FR" sz="825" dirty="0"/>
              <a:t>La cellule peut demander  un avis supplémentaire (CP SDEI, CPD, membre du pôle médico-social, psy EN).</a:t>
            </a:r>
          </a:p>
          <a:p>
            <a:pPr algn="ctr"/>
            <a:r>
              <a:rPr lang="fr-FR" sz="825" dirty="0"/>
              <a:t>La cellule peut convenir de l’intervention des EMAS pour les élèves en situation de handicap.</a:t>
            </a:r>
          </a:p>
          <a:p>
            <a:pPr algn="ctr"/>
            <a:r>
              <a:rPr lang="fr-FR" sz="825" dirty="0"/>
              <a:t>La cellule peut solliciter l’accompagnement d’un CP SDEI, de l’enseignante référente autisme</a:t>
            </a:r>
          </a:p>
          <a:p>
            <a:pPr algn="ctr"/>
            <a:r>
              <a:rPr lang="fr-FR" sz="825" dirty="0"/>
              <a:t>La cellule peut mobiliser d’autres partenaires du médical et/ou du social</a:t>
            </a:r>
          </a:p>
          <a:p>
            <a:pPr algn="ctr"/>
            <a:endParaRPr lang="fr-FR" sz="825" dirty="0"/>
          </a:p>
        </p:txBody>
      </p:sp>
      <p:cxnSp>
        <p:nvCxnSpPr>
          <p:cNvPr id="33" name="Connecteur droit 32"/>
          <p:cNvCxnSpPr/>
          <p:nvPr/>
        </p:nvCxnSpPr>
        <p:spPr>
          <a:xfrm flipV="1">
            <a:off x="5642263" y="315148"/>
            <a:ext cx="0" cy="36961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787736" y="3303608"/>
            <a:ext cx="2120850" cy="12349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b="1" dirty="0"/>
              <a:t>La cellule d’écoute</a:t>
            </a:r>
          </a:p>
          <a:p>
            <a:pPr algn="ctr"/>
            <a:r>
              <a:rPr lang="fr-FR" sz="825" dirty="0"/>
              <a:t>Elle doit permettre aux équipes de verbaliser la complexité de la situation et les difficultés rencontrées en dehors du cadre hiérarchique. Plusieurs professionnels peuvent être sollicités : . psy EN de la cellule, psychologue du travail rattaché à la médecine préventive, réseau PAS MGEN, AS du personnel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471064" y="4665519"/>
            <a:ext cx="20781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25" dirty="0"/>
              <a:t>6</a:t>
            </a:r>
          </a:p>
        </p:txBody>
      </p:sp>
      <p:sp>
        <p:nvSpPr>
          <p:cNvPr id="28" name="Espace réservé du pied de page 7"/>
          <p:cNvSpPr txBox="1">
            <a:spLocks/>
          </p:cNvSpPr>
          <p:nvPr/>
        </p:nvSpPr>
        <p:spPr>
          <a:xfrm>
            <a:off x="622474" y="4769921"/>
            <a:ext cx="7765950" cy="36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50" dirty="0"/>
              <a:t>Delphine GINELLI, conseillère pédagogique départementale – Sophie HERY, psychologue de l’éducation nationale </a:t>
            </a:r>
          </a:p>
          <a:p>
            <a:r>
              <a:rPr lang="fr-FR" sz="750" dirty="0"/>
              <a:t>Cellule départementale d’appui à la scolarisation des élèves en situation complexe. Rectorat de l’académie de Toulouse</a:t>
            </a:r>
          </a:p>
        </p:txBody>
      </p:sp>
      <p:cxnSp>
        <p:nvCxnSpPr>
          <p:cNvPr id="3" name="Connecteur droit avec flèche 2"/>
          <p:cNvCxnSpPr>
            <a:endCxn id="14" idx="1"/>
          </p:cNvCxnSpPr>
          <p:nvPr/>
        </p:nvCxnSpPr>
        <p:spPr>
          <a:xfrm flipV="1">
            <a:off x="5642263" y="207220"/>
            <a:ext cx="145473" cy="10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563491" y="4011257"/>
            <a:ext cx="92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509348" y="4065072"/>
            <a:ext cx="1802519" cy="4732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25" dirty="0"/>
              <a:t>Le directeur transmet l’annexe 2 au pôle ressources et en informe la famille</a:t>
            </a:r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3359318" y="1027966"/>
            <a:ext cx="12393" cy="3344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353315" y="1015260"/>
            <a:ext cx="145473" cy="4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218234" y="4329136"/>
            <a:ext cx="135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79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b="0" dirty="0"/>
              <a:t>Delphine GINELLI, conseillère pédagogique départementale – Sophie HERY, psychologue de l’éducation nationale </a:t>
            </a:r>
          </a:p>
          <a:p>
            <a:r>
              <a:rPr lang="fr-FR" b="0" dirty="0"/>
              <a:t>Cellule départementale d’appui à la scolarisation des élèves en situation complexe. Rectorat de l’académie de Toulouse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738448"/>
            <a:ext cx="84249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600" b="1" dirty="0"/>
          </a:p>
          <a:p>
            <a:pPr algn="ctr"/>
            <a:r>
              <a:rPr lang="fr-FR" sz="1400" b="1" dirty="0"/>
              <a:t>IENA 1</a:t>
            </a:r>
            <a:r>
              <a:rPr lang="fr-FR" sz="1400" b="1" baseline="30000" dirty="0"/>
              <a:t>er</a:t>
            </a:r>
            <a:r>
              <a:rPr lang="fr-FR" sz="1400" b="1" dirty="0"/>
              <a:t> degré</a:t>
            </a:r>
            <a:r>
              <a:rPr lang="fr-FR" sz="1400" dirty="0"/>
              <a:t> : M ALBERICI</a:t>
            </a:r>
          </a:p>
          <a:p>
            <a:pPr algn="ctr"/>
            <a:endParaRPr lang="fr-FR" sz="1400" dirty="0"/>
          </a:p>
          <a:p>
            <a:pPr algn="ctr"/>
            <a:r>
              <a:rPr lang="fr-FR" sz="1400" b="1" dirty="0"/>
              <a:t>IEN SDEI </a:t>
            </a:r>
            <a:r>
              <a:rPr lang="fr-FR" sz="1400" dirty="0"/>
              <a:t>: M BIETH</a:t>
            </a:r>
          </a:p>
          <a:p>
            <a:pPr algn="ctr"/>
            <a:endParaRPr lang="fr-FR" sz="1400" dirty="0"/>
          </a:p>
          <a:p>
            <a:pPr algn="ctr"/>
            <a:r>
              <a:rPr lang="fr-FR" sz="1400" b="1" dirty="0"/>
              <a:t>Enseignante référente autisme </a:t>
            </a:r>
            <a:r>
              <a:rPr lang="fr-FR" sz="1400" dirty="0"/>
              <a:t>: Mme HUBSCH</a:t>
            </a:r>
          </a:p>
          <a:p>
            <a:pPr algn="ctr"/>
            <a:endParaRPr lang="fr-FR" sz="1400" dirty="0"/>
          </a:p>
          <a:p>
            <a:pPr algn="ctr"/>
            <a:r>
              <a:rPr lang="fr-FR" sz="1400" b="1" dirty="0"/>
              <a:t>Conseillère technique du service social en faveur des élèves : </a:t>
            </a:r>
          </a:p>
          <a:p>
            <a:pPr algn="ctr"/>
            <a:r>
              <a:rPr lang="fr-FR" sz="1400" dirty="0"/>
              <a:t>Mme LOPEZ</a:t>
            </a:r>
          </a:p>
          <a:p>
            <a:pPr algn="ctr"/>
            <a:endParaRPr lang="fr-FR" sz="1400" dirty="0"/>
          </a:p>
          <a:p>
            <a:pPr algn="ctr"/>
            <a:r>
              <a:rPr lang="fr-FR" sz="1400" b="1" dirty="0"/>
              <a:t>Médecin Conseiller Technique adjointe du SAMIS : </a:t>
            </a:r>
            <a:r>
              <a:rPr lang="fr-FR" sz="1400" dirty="0"/>
              <a:t>Docteur CAPELLE-SPECQ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Conseillère pédagogique départementale </a:t>
            </a:r>
            <a:r>
              <a:rPr lang="fr-FR" sz="1400" dirty="0"/>
              <a:t>rattachée à la cellule d’appui:  Mme GINELLI</a:t>
            </a:r>
          </a:p>
          <a:p>
            <a:pPr algn="ctr"/>
            <a:endParaRPr lang="fr-FR" sz="1400" dirty="0"/>
          </a:p>
          <a:p>
            <a:pPr algn="ctr"/>
            <a:r>
              <a:rPr lang="fr-FR" sz="1400" b="1" dirty="0"/>
              <a:t>Psychologue EN EDA </a:t>
            </a:r>
            <a:r>
              <a:rPr lang="fr-FR" sz="1400" dirty="0"/>
              <a:t>rattachée à la cellule d’appui : Mme HERY</a:t>
            </a:r>
          </a:p>
          <a:p>
            <a:pPr algn="ctr"/>
            <a:endParaRPr lang="fr-FR" sz="1400" dirty="0"/>
          </a:p>
          <a:p>
            <a:pPr algn="ctr"/>
            <a:r>
              <a:rPr lang="fr-FR" sz="1400" b="1" dirty="0"/>
              <a:t>Représentant à tour de rôle d’une EMAS </a:t>
            </a:r>
          </a:p>
          <a:p>
            <a:pPr algn="ctr"/>
            <a:endParaRPr lang="fr-FR" b="1" dirty="0"/>
          </a:p>
          <a:p>
            <a:pPr algn="ctr"/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1475656" y="276645"/>
            <a:ext cx="676875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50" b="1" dirty="0">
                <a:latin typeface="+mj-lt"/>
                <a:ea typeface="+mj-ea"/>
                <a:cs typeface="+mj-cs"/>
              </a:rPr>
              <a:t>Les membres de la cellule départementale</a:t>
            </a:r>
          </a:p>
        </p:txBody>
      </p:sp>
    </p:spTree>
    <p:extLst>
      <p:ext uri="{BB962C8B-B14F-4D97-AF65-F5344CB8AC3E}">
        <p14:creationId xmlns:p14="http://schemas.microsoft.com/office/powerpoint/2010/main" val="284810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 txBox="1">
            <a:spLocks/>
          </p:cNvSpPr>
          <p:nvPr/>
        </p:nvSpPr>
        <p:spPr>
          <a:xfrm>
            <a:off x="755576" y="1419622"/>
            <a:ext cx="7406208" cy="4649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L’objectif du protocole départemental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29797" y="1526241"/>
            <a:ext cx="7509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Références</a:t>
            </a:r>
            <a:r>
              <a:rPr lang="fr-FR" sz="1200" dirty="0"/>
              <a:t> : 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Circulaire n°2014-107 du 18/08/2014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Loi n° 2013-595 du 8 juillet 2013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Arrêté du 1</a:t>
            </a:r>
            <a:r>
              <a:rPr lang="fr-FR" sz="1200" baseline="30000" dirty="0"/>
              <a:t>er</a:t>
            </a:r>
            <a:r>
              <a:rPr lang="fr-FR" sz="1200" dirty="0"/>
              <a:t> juillet 2013, journal officiel du 18 juillet 2013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29797" y="2696676"/>
            <a:ext cx="79607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Il</a:t>
            </a:r>
            <a:r>
              <a:rPr lang="fr-FR" i="1" dirty="0"/>
              <a:t> </a:t>
            </a:r>
            <a:r>
              <a:rPr lang="fr-FR" dirty="0"/>
              <a:t>clarifie les différents niveaux d’analyse, de réflexion et d’action et permet, à chacun, à son niveau de compétence, d’agir avec la meilleure efficacité.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dirty="0"/>
              <a:t>L’enjeu réside à sortir de la problématique de l’urgence et de transformer les situations complexes en situations gérables</a:t>
            </a:r>
            <a:r>
              <a:rPr lang="fr-FR" dirty="0"/>
              <a:t>.</a:t>
            </a: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b="0" dirty="0"/>
              <a:t>Delphine GINELLI, conseillère pédagogique départementale – Sophie HERY, psychologue de l’éducation nationale </a:t>
            </a:r>
          </a:p>
          <a:p>
            <a:r>
              <a:rPr lang="fr-FR" b="0" dirty="0"/>
              <a:t>Cellule départementale d’appui à la scolarisation des élèves en situation complexe. Rectorat de l’académie de Toulouse</a:t>
            </a:r>
          </a:p>
        </p:txBody>
      </p:sp>
    </p:spTree>
    <p:extLst>
      <p:ext uri="{BB962C8B-B14F-4D97-AF65-F5344CB8AC3E}">
        <p14:creationId xmlns:p14="http://schemas.microsoft.com/office/powerpoint/2010/main" val="353197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 txBox="1">
            <a:spLocks/>
          </p:cNvSpPr>
          <p:nvPr/>
        </p:nvSpPr>
        <p:spPr>
          <a:xfrm>
            <a:off x="755576" y="1419622"/>
            <a:ext cx="7406208" cy="4649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699622"/>
            <a:ext cx="8424000" cy="720000"/>
          </a:xfrm>
        </p:spPr>
        <p:txBody>
          <a:bodyPr/>
          <a:lstStyle/>
          <a:p>
            <a:r>
              <a:rPr lang="fr-FR" dirty="0"/>
              <a:t>Annexe 2  </a:t>
            </a:r>
            <a:br>
              <a:rPr lang="fr-FR" dirty="0"/>
            </a:br>
            <a:r>
              <a:rPr lang="fr-FR" sz="1800" dirty="0"/>
              <a:t>Analyse d’une situation d’élève par l’équipe enseignante</a:t>
            </a: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b="0" dirty="0"/>
              <a:t>Delphine GINELLI, conseillère pédagogique départementale – Sophie HERY, psychologue de l’éducation nationale </a:t>
            </a:r>
          </a:p>
          <a:p>
            <a:r>
              <a:rPr lang="fr-FR" b="0" dirty="0"/>
              <a:t>Cellule départementale d’appui à la scolarisation des élèves en situation complexe. Rectorat de l’académie de Toulouse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64569" y="1410099"/>
            <a:ext cx="83164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Document de 3 pages qui fournit </a:t>
            </a:r>
            <a:r>
              <a:rPr lang="fr-FR" sz="1600"/>
              <a:t>des renseignements </a:t>
            </a:r>
            <a:r>
              <a:rPr lang="fr-FR" sz="1600" dirty="0"/>
              <a:t>sur :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L’identité de l’élève, son cursus scolaire, le contexte de la demande, les rencontres avec les parents, les équipes éducatives…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La situation : les réussites de l’élève, ce qui fait obstacle aux apprentissages, ses besoins…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Les aides mises en place.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r>
              <a:rPr lang="fr-FR" sz="1600" dirty="0"/>
              <a:t>A la fin du document, l’équipe enseignante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600" dirty="0"/>
              <a:t>Présente de manière chronologique les actions menées au niveau de l’école avec les partenaires (rendez-vous avec les parents, équipes éducatives ou de suivi, interventions des membres du RASED, UPP, médecine scolaire, MDS, échanges avec les professionnels du soin…)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/>
              <a:t>Formule les aides qu’elle attend de la part du pôle ressource.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08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 txBox="1">
            <a:spLocks/>
          </p:cNvSpPr>
          <p:nvPr/>
        </p:nvSpPr>
        <p:spPr>
          <a:xfrm>
            <a:off x="755576" y="1419622"/>
            <a:ext cx="7406208" cy="4649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 3  </a:t>
            </a:r>
            <a:br>
              <a:rPr lang="fr-FR" dirty="0"/>
            </a:br>
            <a:r>
              <a:rPr lang="fr-FR" sz="1800" dirty="0"/>
              <a:t>Saisine de la cellule départementale sur décision de l’IEN</a:t>
            </a: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b="0" dirty="0"/>
              <a:t>Delphine GINELLI, conseillère pédagogique départementale – Sophie HERY, psychologue de l’éducation nationale </a:t>
            </a:r>
          </a:p>
          <a:p>
            <a:r>
              <a:rPr lang="fr-FR" b="0" dirty="0"/>
              <a:t>Cellule départementale d’appui à la scolarisation des élèves en situation complexe. Rectorat de l’académie de Toulouse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9659" y="1954159"/>
            <a:ext cx="77121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Document d’une page :</a:t>
            </a:r>
          </a:p>
          <a:p>
            <a:r>
              <a:rPr lang="fr-FR" sz="2000" dirty="0"/>
              <a:t> 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Présente les actions menées par la circonscription à l’issue de la réunion du pôle ressources, après l’étude de l’annexe 2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Explique la complexité de la situation soumise à l’analyse de la cellule et identifie éventuellement les besoins repérés.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804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826327" y="4579955"/>
            <a:ext cx="1569028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350" dirty="0"/>
          </a:p>
        </p:txBody>
      </p:sp>
      <p:sp>
        <p:nvSpPr>
          <p:cNvPr id="12" name="ZoneTexte 11"/>
          <p:cNvSpPr txBox="1"/>
          <p:nvPr/>
        </p:nvSpPr>
        <p:spPr>
          <a:xfrm>
            <a:off x="6421582" y="4793182"/>
            <a:ext cx="716973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350" dirty="0"/>
          </a:p>
        </p:txBody>
      </p:sp>
      <p:sp>
        <p:nvSpPr>
          <p:cNvPr id="2" name="ZoneTexte 1"/>
          <p:cNvSpPr txBox="1"/>
          <p:nvPr/>
        </p:nvSpPr>
        <p:spPr>
          <a:xfrm>
            <a:off x="3445329" y="2045049"/>
            <a:ext cx="2341517" cy="7155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Quelles sont les propositions que peut faire la cellule?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692885" y="648288"/>
            <a:ext cx="1881052" cy="11310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Se mettre en relation avec des partenaires</a:t>
            </a:r>
          </a:p>
          <a:p>
            <a:pPr algn="ctr"/>
            <a:r>
              <a:rPr lang="fr-FR" sz="1350" dirty="0"/>
              <a:t>( PCPE, CAPPA, AED/PAD, associations relais 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421582" y="1455426"/>
            <a:ext cx="1110601" cy="715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Rencontrer les familles au rectorat</a:t>
            </a:r>
          </a:p>
        </p:txBody>
      </p:sp>
      <p:cxnSp>
        <p:nvCxnSpPr>
          <p:cNvPr id="8" name="Connecteur droit avec flèche 7"/>
          <p:cNvCxnSpPr>
            <a:endCxn id="13" idx="2"/>
          </p:cNvCxnSpPr>
          <p:nvPr/>
        </p:nvCxnSpPr>
        <p:spPr>
          <a:xfrm flipV="1">
            <a:off x="4633411" y="1779367"/>
            <a:ext cx="0" cy="2656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2" idx="3"/>
          </p:cNvCxnSpPr>
          <p:nvPr/>
        </p:nvCxnSpPr>
        <p:spPr>
          <a:xfrm flipV="1">
            <a:off x="5786846" y="1825867"/>
            <a:ext cx="634736" cy="5769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901961" y="3392242"/>
            <a:ext cx="1881052" cy="11310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Activer les ressources du SDEI : conseillers pédagogiques, enseignante référente autisme</a:t>
            </a: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5747274" y="2738567"/>
            <a:ext cx="674308" cy="588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675561" y="3288368"/>
            <a:ext cx="1881052" cy="15465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Faire intervenir le CPD situations complexes ou  la psychologue de l’EN</a:t>
            </a:r>
          </a:p>
          <a:p>
            <a:pPr algn="ctr"/>
            <a:r>
              <a:rPr lang="fr-FR" sz="1350" dirty="0"/>
              <a:t>pour accompagner les équipes pédagogiques </a:t>
            </a:r>
          </a:p>
        </p:txBody>
      </p:sp>
      <p:cxnSp>
        <p:nvCxnSpPr>
          <p:cNvPr id="21" name="Connecteur droit avec flèche 20"/>
          <p:cNvCxnSpPr>
            <a:stCxn id="2" idx="2"/>
          </p:cNvCxnSpPr>
          <p:nvPr/>
        </p:nvCxnSpPr>
        <p:spPr>
          <a:xfrm>
            <a:off x="4616088" y="2760630"/>
            <a:ext cx="17324" cy="519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308482" y="280144"/>
            <a:ext cx="1615153" cy="10387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Prononcer une suspension provisoire de scolarité </a:t>
            </a:r>
            <a:r>
              <a:rPr lang="fr-FR" sz="750" dirty="0"/>
              <a:t>(de façon exceptionnelle)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flipH="1" flipV="1">
            <a:off x="2904537" y="2024124"/>
            <a:ext cx="528958" cy="233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3268984" y="2760630"/>
            <a:ext cx="375569" cy="10817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387932" y="3868870"/>
            <a:ext cx="1881052" cy="715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Accompagner l’instruction du dossier à la MDPH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591657" y="260800"/>
            <a:ext cx="1881052" cy="715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Rechercher un nouveau lieu de scolarisation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5457864" y="965963"/>
            <a:ext cx="1289111" cy="10874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2" idx="3"/>
          </p:cNvCxnSpPr>
          <p:nvPr/>
        </p:nvCxnSpPr>
        <p:spPr>
          <a:xfrm>
            <a:off x="5786846" y="2402840"/>
            <a:ext cx="634736" cy="263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6421582" y="2329289"/>
            <a:ext cx="1110601" cy="715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Solliciter l’appui des EMAS</a:t>
            </a:r>
          </a:p>
        </p:txBody>
      </p:sp>
      <p:cxnSp>
        <p:nvCxnSpPr>
          <p:cNvPr id="27" name="Connecteur droit avec flèche 26"/>
          <p:cNvCxnSpPr>
            <a:stCxn id="2" idx="1"/>
          </p:cNvCxnSpPr>
          <p:nvPr/>
        </p:nvCxnSpPr>
        <p:spPr>
          <a:xfrm flipH="1">
            <a:off x="2955378" y="2402840"/>
            <a:ext cx="489951" cy="3105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1314804" y="1580030"/>
            <a:ext cx="161515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Mobiliser les services de l’UPP et de la médecine scolaire</a:t>
            </a:r>
            <a:endParaRPr lang="fr-FR" sz="750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955378" y="1250577"/>
            <a:ext cx="541474" cy="7735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050712" y="2643054"/>
            <a:ext cx="1881052" cy="11310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50" dirty="0"/>
              <a:t>Se mettre en relation avec l’enseignant ressource vie scolaire, les membres du RASED</a:t>
            </a:r>
          </a:p>
        </p:txBody>
      </p:sp>
    </p:spTree>
    <p:extLst>
      <p:ext uri="{BB962C8B-B14F-4D97-AF65-F5344CB8AC3E}">
        <p14:creationId xmlns:p14="http://schemas.microsoft.com/office/powerpoint/2010/main" val="100736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 txBox="1">
            <a:spLocks/>
          </p:cNvSpPr>
          <p:nvPr/>
        </p:nvSpPr>
        <p:spPr>
          <a:xfrm>
            <a:off x="755576" y="1419622"/>
            <a:ext cx="7406208" cy="4649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b="0" dirty="0"/>
              <a:t>Delphine GINELLI, conseillère pédagogique départementale – Sophie HERY, psychologue de l’éducation nationale </a:t>
            </a:r>
          </a:p>
          <a:p>
            <a:r>
              <a:rPr lang="fr-FR" b="0" dirty="0"/>
              <a:t>Cellule départementale d’appui à la scolarisation des élèves en situation complexe. Rectorat de l’académie de Toulouse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dirty="0"/>
              <a:t>La communication </a:t>
            </a:r>
            <a:endParaRPr lang="fr-FR" sz="1800" dirty="0"/>
          </a:p>
        </p:txBody>
      </p:sp>
      <p:sp>
        <p:nvSpPr>
          <p:cNvPr id="6" name="ZoneTexte 5"/>
          <p:cNvSpPr txBox="1"/>
          <p:nvPr/>
        </p:nvSpPr>
        <p:spPr>
          <a:xfrm>
            <a:off x="531775" y="1620000"/>
            <a:ext cx="8080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Un relevé des conclusions de la cellule est communiqué de manière systématique à l’IEN ayant saisi la cellule par mail.</a:t>
            </a:r>
          </a:p>
          <a:p>
            <a:pPr algn="just"/>
            <a:r>
              <a:rPr lang="fr-FR" dirty="0"/>
              <a:t> </a:t>
            </a:r>
          </a:p>
          <a:p>
            <a:pPr algn="just"/>
            <a:r>
              <a:rPr lang="fr-FR" dirty="0"/>
              <a:t>Mme GINELLI fait le lien avec les directeurs d’école, les CPC, les ERS et les EMAS ; Mme HERY se charge de la communication avec les psy EN.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 A partir du moment où une situation d’élève a été analysée au niveau  départemental, les directeurs peuvent joindre directement la cellule pour réaliser le suivi de dossier.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67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 txBox="1">
            <a:spLocks/>
          </p:cNvSpPr>
          <p:nvPr/>
        </p:nvSpPr>
        <p:spPr>
          <a:xfrm>
            <a:off x="755576" y="1419622"/>
            <a:ext cx="7406208" cy="4649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  <a:p>
            <a:pPr algn="ctr"/>
            <a:endParaRPr lang="fr-FR" i="1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b="0" dirty="0"/>
              <a:t>Delphine GINELLI, conseillère pédagogique départementale – Sophie HERY, psychologue de l’éducation nationale </a:t>
            </a:r>
          </a:p>
          <a:p>
            <a:r>
              <a:rPr lang="fr-FR" b="0" dirty="0"/>
              <a:t>Cellule départementale d’appui à la scolarisation des élèves en situation complexe. Rectorat de l’académie de Toulouse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813182"/>
            <a:ext cx="835292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/>
          </a:p>
          <a:p>
            <a:pPr algn="just"/>
            <a:r>
              <a:rPr lang="fr-FR" dirty="0"/>
              <a:t>Courriel : </a:t>
            </a:r>
            <a:r>
              <a:rPr lang="fr-FR" dirty="0">
                <a:hlinkClick r:id="rId3"/>
              </a:rPr>
              <a:t>cellulesituationscomplexes31@ac-toulouse.fr</a:t>
            </a:r>
            <a:endParaRPr lang="fr-FR" dirty="0"/>
          </a:p>
          <a:p>
            <a:pPr algn="just"/>
            <a:endParaRPr lang="fr-FR" u="sng" dirty="0"/>
          </a:p>
          <a:p>
            <a:pPr algn="just"/>
            <a:r>
              <a:rPr lang="fr-FR" u="sng" dirty="0"/>
              <a:t>Téléphone</a:t>
            </a:r>
            <a:r>
              <a:rPr lang="fr-FR" dirty="0"/>
              <a:t> :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Mme GINELLI : 05 36 25 75 93 (les lundis)  ou 06 12 61 54 45 (mobile)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Mme HERY : 05 36 25 75 90 ( les lundis) ou 06 29 98 48 94 (mobile)</a:t>
            </a:r>
          </a:p>
          <a:p>
            <a:pPr algn="just"/>
            <a:endParaRPr lang="fr-FR" dirty="0"/>
          </a:p>
          <a:p>
            <a:pPr algn="just"/>
            <a:r>
              <a:rPr lang="fr-FR" sz="1400" dirty="0"/>
              <a:t>Cellule d’écoute tenue par Mme HERY le mercredi de 13h à 18h au 06 29 98 48 94 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1912745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279A5-87A2-445D-95C3-916EB9C5F0E3}">
  <ds:schemaRefs>
    <ds:schemaRef ds:uri="http://purl.org/dc/terms/"/>
    <ds:schemaRef ds:uri="http://www.w3.org/XML/1998/namespace"/>
    <ds:schemaRef ds:uri="http://purl.org/dc/elements/1.1/"/>
    <ds:schemaRef ds:uri="2c7ddd52-0a06-43b1-a35c-dcb15ea2e3f4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3415</TotalTime>
  <Words>1420</Words>
  <Application>Microsoft Office PowerPoint</Application>
  <PresentationFormat>Affichage à l'écran (16:9)</PresentationFormat>
  <Paragraphs>142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MINISTÈRIEL</vt:lpstr>
      <vt:lpstr>Présentation PowerPoint</vt:lpstr>
      <vt:lpstr>Présentation PowerPoint</vt:lpstr>
      <vt:lpstr>Présentation PowerPoint</vt:lpstr>
      <vt:lpstr>L’objectif du protocole départemental</vt:lpstr>
      <vt:lpstr>Annexe 2   Analyse d’une situation d’élève par l’équipe enseignante</vt:lpstr>
      <vt:lpstr>Annexe 3   Saisine de la cellule départementale sur décision de l’IEN</vt:lpstr>
      <vt:lpstr>Présentation PowerPoint</vt:lpstr>
      <vt:lpstr>La communication 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INFOS31</cp:lastModifiedBy>
  <cp:revision>188</cp:revision>
  <dcterms:created xsi:type="dcterms:W3CDTF">2020-03-05T15:21:24Z</dcterms:created>
  <dcterms:modified xsi:type="dcterms:W3CDTF">2022-10-05T09:29:20Z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