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93" r:id="rId2"/>
    <p:sldMasterId id="2147483695" r:id="rId3"/>
    <p:sldMasterId id="2147483704" r:id="rId4"/>
    <p:sldMasterId id="2147483709" r:id="rId5"/>
    <p:sldMasterId id="2147483663" r:id="rId6"/>
    <p:sldMasterId id="2147483720" r:id="rId7"/>
    <p:sldMasterId id="2147483684" r:id="rId8"/>
  </p:sldMasterIdLst>
  <p:notesMasterIdLst>
    <p:notesMasterId r:id="rId29"/>
  </p:notesMasterIdLst>
  <p:handoutMasterIdLst>
    <p:handoutMasterId r:id="rId30"/>
  </p:handoutMasterIdLst>
  <p:sldIdLst>
    <p:sldId id="299" r:id="rId9"/>
    <p:sldId id="335" r:id="rId10"/>
    <p:sldId id="342" r:id="rId11"/>
    <p:sldId id="343" r:id="rId12"/>
    <p:sldId id="338" r:id="rId13"/>
    <p:sldId id="339" r:id="rId14"/>
    <p:sldId id="340" r:id="rId15"/>
    <p:sldId id="341" r:id="rId16"/>
    <p:sldId id="344" r:id="rId17"/>
    <p:sldId id="309" r:id="rId18"/>
    <p:sldId id="304" r:id="rId19"/>
    <p:sldId id="345" r:id="rId20"/>
    <p:sldId id="346" r:id="rId21"/>
    <p:sldId id="333" r:id="rId22"/>
    <p:sldId id="332" r:id="rId23"/>
    <p:sldId id="347" r:id="rId24"/>
    <p:sldId id="334" r:id="rId25"/>
    <p:sldId id="348" r:id="rId26"/>
    <p:sldId id="349" r:id="rId27"/>
    <p:sldId id="278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SENTAGNE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D57"/>
    <a:srgbClr val="5AA1D8"/>
    <a:srgbClr val="5AB88F"/>
    <a:srgbClr val="519A8F"/>
    <a:srgbClr val="E96667"/>
    <a:srgbClr val="005E8B"/>
    <a:srgbClr val="D7AD45"/>
    <a:srgbClr val="EE7444"/>
    <a:srgbClr val="8B2934"/>
    <a:srgbClr val="6E9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66971" autoAdjust="0"/>
  </p:normalViewPr>
  <p:slideViewPr>
    <p:cSldViewPr snapToGrid="0" snapToObjects="1">
      <p:cViewPr>
        <p:scale>
          <a:sx n="53" d="100"/>
          <a:sy n="53" d="100"/>
        </p:scale>
        <p:origin x="-19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270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61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13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FDB77C-3A13-4E6A-8D08-A41B76427C95}" type="slidenum">
              <a:rPr lang="fr-FR" altLang="fr-FR" smtClean="0"/>
              <a:pPr/>
              <a:t>14</a:t>
            </a:fld>
            <a:endParaRPr lang="fr-FR" altLang="fr-FR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7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2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5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4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18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83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1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3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8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50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58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Enlever les 3 C’est fait tableaux des dates recherche SOPA, tutorat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7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0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21/06/2019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7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r-FR" smtClean="0"/>
              <a:t>01/07/2020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4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0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3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 sz="1300">
                <a:solidFill>
                  <a:srgbClr val="5AB88F"/>
                </a:solidFill>
              </a:defRPr>
            </a:lvl1pPr>
            <a:lvl2pPr>
              <a:defRPr sz="1800"/>
            </a:lvl2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5AB88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666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marL="627063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marL="80645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Cinquième niveau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96667"/>
              </a:buClr>
              <a:defRPr>
                <a:solidFill>
                  <a:srgbClr val="E96667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 sz="1300">
                <a:solidFill>
                  <a:srgbClr val="5AB88F"/>
                </a:solidFill>
              </a:defRPr>
            </a:lvl1pPr>
            <a:lvl2pPr>
              <a:defRPr sz="1800"/>
            </a:lvl2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5AB88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63126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>
                <a:solidFill>
                  <a:srgbClr val="5AB88F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8B2934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3112360" y="2259874"/>
            <a:ext cx="5826983" cy="144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16" name="Sous-titre 2"/>
          <p:cNvSpPr txBox="1">
            <a:spLocks/>
          </p:cNvSpPr>
          <p:nvPr userDrawn="1"/>
        </p:nvSpPr>
        <p:spPr>
          <a:xfrm>
            <a:off x="3112360" y="3737808"/>
            <a:ext cx="5826983" cy="138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Cliquez pour modifier le style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des sous-titres du masque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206079" y="2259874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9" y="2470883"/>
            <a:ext cx="3330342" cy="1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58" y="2446004"/>
            <a:ext cx="3311086" cy="137459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2277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1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 FORMATION 1ER DEGRE HAUTE-GARONNE</a:t>
            </a:r>
          </a:p>
          <a:p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0847"/>
            <a:ext cx="1240118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90" r:id="rId3"/>
    <p:sldLayoutId id="2147483719" r:id="rId4"/>
    <p:sldLayoutId id="2147483689" r:id="rId5"/>
    <p:sldLayoutId id="2147483675" r:id="rId6"/>
    <p:sldLayoutId id="2147483725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93" y="-34921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 FORMATION 1ER DEGRE HAUTE-GARONNE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812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9666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72" y="-34921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CONSEIL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FORMATION 1</a:t>
            </a:r>
            <a:r>
              <a:rPr lang="fr-F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DEGRE HAUTE-GARONNE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5AB88F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CONSEIL DE FORMATION 1ER DEGRE HAUTE-GARONNE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0" y="6255450"/>
            <a:ext cx="1246398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96667"/>
        </a:buClr>
        <a:buSzPct val="114000"/>
        <a:buFont typeface="Wingdings" charset="2"/>
        <a:buChar char="§"/>
        <a:defRPr sz="1800" b="1" i="0" kern="1200">
          <a:solidFill>
            <a:srgbClr val="E9666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9666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9666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CONSEIL DE FORMATION 1ER DEGRE HAUTE-GARONNE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2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5AB88F"/>
        </a:buClr>
        <a:buSzPct val="114000"/>
        <a:buFont typeface="Wingdings" charset="2"/>
        <a:buChar char="§"/>
        <a:defRPr sz="1800" b="1" i="0" kern="1200">
          <a:solidFill>
            <a:srgbClr val="5AB88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5AB88F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5AB88F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CONSEIL DE FORMATION 1ER DEGRE HAUTE-GARONNE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5AB88F"/>
        </a:buClr>
        <a:buSzPct val="114000"/>
        <a:buFont typeface="Wingdings" charset="2"/>
        <a:buChar char="§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5AB88F"/>
        </a:buClr>
        <a:buSzPct val="135000"/>
        <a:buFont typeface="Arial" charset="0"/>
        <a:buChar char="•"/>
        <a:defRPr sz="1300" b="0" i="0" kern="1200">
          <a:solidFill>
            <a:srgbClr val="5AB88F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5AB88F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CONSEIL DE FORMATION 1ER DEGRE HAUTE-GARONNE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0" y="6255450"/>
            <a:ext cx="1246398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96667"/>
        </a:buClr>
        <a:buSzPct val="114000"/>
        <a:buFont typeface="Wingdings" charset="2"/>
        <a:buChar char="§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96667"/>
        </a:buClr>
        <a:buSzPct val="135000"/>
        <a:buFont typeface="Arial" charset="0"/>
        <a:buChar char="•"/>
        <a:defRPr sz="1300" b="0" i="0" kern="1200">
          <a:solidFill>
            <a:srgbClr val="E96667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9666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CONSEIL DE FORMATION 1ER DEGRE HAUTE-GARONNE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01/07/2020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0847"/>
            <a:ext cx="1240118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8B2934"/>
        </a:buClr>
        <a:buSzPct val="114000"/>
        <a:buFont typeface="Wingdings" charset="2"/>
        <a:buChar char="§"/>
        <a:defRPr sz="1800" b="1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8B2934"/>
        </a:buClr>
        <a:buSzPct val="135000"/>
        <a:buFont typeface="Arial" charset="0"/>
        <a:buChar char="•"/>
        <a:defRPr sz="1300" b="0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8B2934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Conseil de formation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774397" y="3459564"/>
            <a:ext cx="5826983" cy="2673607"/>
          </a:xfrm>
        </p:spPr>
        <p:txBody>
          <a:bodyPr>
            <a:normAutofit/>
          </a:bodyPr>
          <a:lstStyle/>
          <a:p>
            <a:r>
              <a:rPr lang="fr-FR" dirty="0" smtClean="0"/>
              <a:t>Direction départementale des services de l’éducation nationale de la Haute-Garonne </a:t>
            </a:r>
            <a:endParaRPr lang="fr-FR" dirty="0"/>
          </a:p>
          <a:p>
            <a:endParaRPr lang="fr-FR" dirty="0"/>
          </a:p>
          <a:p>
            <a:pPr algn="r"/>
            <a:r>
              <a:rPr lang="fr-FR" sz="1200" i="1" dirty="0" smtClean="0"/>
              <a:t>Vendredi 3 juillet 2020</a:t>
            </a:r>
            <a:endParaRPr lang="fr-FR" sz="1200" i="1" dirty="0"/>
          </a:p>
        </p:txBody>
      </p:sp>
      <p:pic>
        <p:nvPicPr>
          <p:cNvPr id="6" name="Image 5" descr="2018_logo_academie_Toul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794999" cy="121919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Bilan comparatif prévu réalisé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sur 3 années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5A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5AB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78797"/>
              </p:ext>
            </p:extLst>
          </p:nvPr>
        </p:nvGraphicFramePr>
        <p:xfrm>
          <a:off x="805400" y="1455436"/>
          <a:ext cx="5629267" cy="1663338"/>
        </p:xfrm>
        <a:graphic>
          <a:graphicData uri="http://schemas.openxmlformats.org/drawingml/2006/table">
            <a:tbl>
              <a:tblPr/>
              <a:tblGrid>
                <a:gridCol w="1916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8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1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Année de 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modules prévus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 modules réalisés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1 047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783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866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9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1 202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698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3" name="Picture 1" descr="Inserted picture RelID: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56" y="3287762"/>
            <a:ext cx="4724400" cy="28735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759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794999" cy="1219191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Bilan année 2019-2020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Image 10" descr="2017_logo_academie_Toulouse-HORIZON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1" y="6106607"/>
            <a:ext cx="1240225" cy="664971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86093"/>
              </p:ext>
            </p:extLst>
          </p:nvPr>
        </p:nvGraphicFramePr>
        <p:xfrm>
          <a:off x="902670" y="1867124"/>
          <a:ext cx="7570769" cy="3567025"/>
        </p:xfrm>
        <a:graphic>
          <a:graphicData uri="http://schemas.openxmlformats.org/drawingml/2006/table">
            <a:tbl>
              <a:tblPr/>
              <a:tblGrid>
                <a:gridCol w="2449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5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1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70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25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2019/2020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Stagiaires convoqués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Stagiaires présents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Taux de présence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Modules réalisés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journées stagiaires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8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Libellé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64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ANIMATIONS PEDAGOGIQUES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13 678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8 723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63,77%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5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FORMATION DEPARTEMENTALE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74,27%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CONTINUITE DES PARCOURS CYCLE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55,02%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 ECOLE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61,08%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956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FORMATION CONTINUE DES DIRECTEURS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35,71%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5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DEVELOPPEMENT PERSONNEL ET DE CARRIERE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50,47%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7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FORMATION DE FORMATEURS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33,61%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5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16 673 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10 334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53,41%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6 416</a:t>
                      </a:r>
                      <a:endParaRPr lang="fr-F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902669" y="137720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</a:rPr>
              <a:t>Réalisé - Indicateurs Gaia par orientation des formations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154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574" y="157566"/>
            <a:ext cx="7881400" cy="1286937"/>
          </a:xfrm>
        </p:spPr>
        <p:txBody>
          <a:bodyPr/>
          <a:lstStyle/>
          <a:p>
            <a:r>
              <a:rPr lang="fr-FR" sz="3200" dirty="0" smtClean="0"/>
              <a:t> </a:t>
            </a:r>
            <a:r>
              <a:rPr lang="fr-FR" sz="2800" dirty="0" smtClean="0"/>
              <a:t>Perspectives 2020-2021</a:t>
            </a:r>
            <a:endParaRPr lang="fr-FR" sz="28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91529" y="3927385"/>
            <a:ext cx="8628192" cy="2312938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5288" y="1557338"/>
            <a:ext cx="79565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-606425" defTabSz="449263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700">
                <a:solidFill>
                  <a:schemeClr val="accent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Wingdings" panose="05000000000000000000" pitchFamily="2" charset="2"/>
              <a:buChar char="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1100">
                <a:solidFill>
                  <a:schemeClr val="tx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1763"/>
              </a:spcBef>
              <a:spcAft>
                <a:spcPct val="0"/>
              </a:spcAft>
              <a:buClrTx/>
              <a:buFontTx/>
              <a:buNone/>
            </a:pPr>
            <a:endParaRPr lang="fr-FR" altLang="fr-FR" sz="16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664276" y="1887942"/>
            <a:ext cx="1524000" cy="657225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Formations Départementales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287176" y="1848403"/>
            <a:ext cx="1314450" cy="679450"/>
          </a:xfrm>
          <a:prstGeom prst="round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Formation de </a:t>
            </a:r>
            <a:r>
              <a:rPr lang="fr-FR" sz="1400" dirty="0" smtClean="0"/>
              <a:t>Formateurs</a:t>
            </a:r>
            <a:endParaRPr lang="fr-FR" sz="14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174319" y="1877182"/>
            <a:ext cx="1901792" cy="723900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Développement personnel et de carrière 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5731027" y="2710533"/>
            <a:ext cx="0" cy="688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16090" y="2710533"/>
            <a:ext cx="0" cy="646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19"/>
          <p:cNvSpPr txBox="1">
            <a:spLocks noChangeArrowheads="1"/>
          </p:cNvSpPr>
          <p:nvPr/>
        </p:nvSpPr>
        <p:spPr bwMode="auto">
          <a:xfrm>
            <a:off x="4295533" y="2610377"/>
            <a:ext cx="1259226" cy="8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 dirty="0"/>
              <a:t>Formation </a:t>
            </a:r>
          </a:p>
          <a:p>
            <a:r>
              <a:rPr lang="fr-FR" altLang="fr-FR" sz="1100" dirty="0"/>
              <a:t>a</a:t>
            </a:r>
            <a:r>
              <a:rPr lang="fr-FR" altLang="fr-FR" sz="1100" dirty="0" smtClean="0"/>
              <a:t>ux nouvelles </a:t>
            </a:r>
          </a:p>
          <a:p>
            <a:r>
              <a:rPr lang="fr-FR" altLang="fr-FR" sz="1100" dirty="0" smtClean="0"/>
              <a:t>modalités de la </a:t>
            </a:r>
          </a:p>
          <a:p>
            <a:r>
              <a:rPr lang="fr-FR" altLang="fr-FR" sz="1100" dirty="0" smtClean="0"/>
              <a:t>formation</a:t>
            </a:r>
            <a:endParaRPr lang="fr-FR" altLang="fr-FR" sz="1100" dirty="0"/>
          </a:p>
          <a:p>
            <a:r>
              <a:rPr lang="fr-FR" altLang="fr-FR" sz="1100" dirty="0"/>
              <a:t>Public désigné</a:t>
            </a:r>
          </a:p>
          <a:p>
            <a:endParaRPr lang="fr-FR" altLang="fr-FR" sz="1600" dirty="0"/>
          </a:p>
          <a:p>
            <a:endParaRPr lang="fr-FR" altLang="fr-FR" dirty="0"/>
          </a:p>
        </p:txBody>
      </p:sp>
      <p:sp>
        <p:nvSpPr>
          <p:cNvPr id="29" name="ZoneTexte 22"/>
          <p:cNvSpPr txBox="1">
            <a:spLocks noChangeArrowheads="1"/>
          </p:cNvSpPr>
          <p:nvPr/>
        </p:nvSpPr>
        <p:spPr bwMode="auto">
          <a:xfrm>
            <a:off x="7232295" y="2639281"/>
            <a:ext cx="197427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/>
              <a:t>Formation en dehors </a:t>
            </a:r>
          </a:p>
          <a:p>
            <a:r>
              <a:rPr lang="fr-FR" altLang="fr-FR" sz="1200" dirty="0"/>
              <a:t>du temps de travail</a:t>
            </a:r>
          </a:p>
          <a:p>
            <a:r>
              <a:rPr lang="fr-FR" altLang="fr-FR" sz="1200" dirty="0"/>
              <a:t>Parcours </a:t>
            </a:r>
            <a:r>
              <a:rPr lang="fr-FR" altLang="fr-FR" sz="1200" dirty="0" err="1"/>
              <a:t>m@gistère</a:t>
            </a:r>
            <a:endParaRPr lang="fr-FR" altLang="fr-FR" sz="1200" dirty="0"/>
          </a:p>
          <a:p>
            <a:r>
              <a:rPr lang="fr-FR" altLang="fr-FR" sz="1200" dirty="0"/>
              <a:t>Candidature Individuelle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95288" y="1373801"/>
            <a:ext cx="8680822" cy="392113"/>
          </a:xfrm>
          <a:prstGeom prst="roundRect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Formations </a:t>
            </a:r>
            <a:r>
              <a:rPr lang="fr-FR" sz="1400" dirty="0"/>
              <a:t>d’initiative départementale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4295533" y="5025673"/>
            <a:ext cx="2114303" cy="679450"/>
          </a:xfrm>
          <a:prstGeom prst="roundRect">
            <a:avLst/>
          </a:prstGeom>
          <a:solidFill>
            <a:srgbClr val="92D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Thématiques </a:t>
            </a:r>
          </a:p>
          <a:p>
            <a:pPr algn="ctr">
              <a:defRPr/>
            </a:pPr>
            <a:r>
              <a:rPr lang="fr-FR" sz="1400" dirty="0" smtClean="0"/>
              <a:t>à l’initiative des équipes de circonscription</a:t>
            </a:r>
            <a:endParaRPr lang="fr-FR" sz="14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5261956" y="4251641"/>
            <a:ext cx="3693131" cy="674340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Animations pédagogiques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15847" y="1865360"/>
            <a:ext cx="677863" cy="679450"/>
          </a:xfrm>
          <a:prstGeom prst="roundRect">
            <a:avLst/>
          </a:prstGeom>
          <a:solidFill>
            <a:srgbClr val="AC83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FID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2763765" y="1870984"/>
            <a:ext cx="677862" cy="679450"/>
          </a:xfrm>
          <a:prstGeom prst="roundRect">
            <a:avLst/>
          </a:pr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Nouveau ASH</a:t>
            </a:r>
            <a:endParaRPr lang="fr-FR" sz="1400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395288" y="3506429"/>
            <a:ext cx="8680822" cy="392113"/>
          </a:xfrm>
          <a:prstGeom prst="roundRect">
            <a:avLst/>
          </a:prstGeom>
          <a:solidFill>
            <a:srgbClr val="C000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Formation d’initiative locale</a:t>
            </a:r>
          </a:p>
        </p:txBody>
      </p:sp>
      <p:sp>
        <p:nvSpPr>
          <p:cNvPr id="42" name="Accolade ouvrante 41"/>
          <p:cNvSpPr/>
          <p:nvPr/>
        </p:nvSpPr>
        <p:spPr>
          <a:xfrm rot="16200000">
            <a:off x="2192100" y="1013752"/>
            <a:ext cx="227178" cy="34204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ZoneTexte 19"/>
          <p:cNvSpPr txBox="1">
            <a:spLocks noChangeArrowheads="1"/>
          </p:cNvSpPr>
          <p:nvPr/>
        </p:nvSpPr>
        <p:spPr bwMode="auto">
          <a:xfrm>
            <a:off x="1476389" y="2836058"/>
            <a:ext cx="2739701" cy="4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 dirty="0" smtClean="0"/>
              <a:t>Formations prioritaires </a:t>
            </a:r>
          </a:p>
          <a:p>
            <a:r>
              <a:rPr lang="fr-FR" altLang="fr-FR" sz="1100" dirty="0" smtClean="0"/>
              <a:t>Public </a:t>
            </a:r>
            <a:r>
              <a:rPr lang="fr-FR" altLang="fr-FR" sz="1100" dirty="0"/>
              <a:t>désigné</a:t>
            </a:r>
          </a:p>
          <a:p>
            <a:endParaRPr lang="fr-FR" altLang="fr-FR" sz="1600" dirty="0"/>
          </a:p>
          <a:p>
            <a:endParaRPr lang="fr-FR" altLang="fr-FR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849756" y="4240954"/>
            <a:ext cx="3253932" cy="674340"/>
          </a:xfrm>
          <a:prstGeom prst="roundRect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Formation Constellations</a:t>
            </a:r>
          </a:p>
        </p:txBody>
      </p:sp>
      <p:sp>
        <p:nvSpPr>
          <p:cNvPr id="45" name="ZoneTexte 19"/>
          <p:cNvSpPr txBox="1">
            <a:spLocks noChangeArrowheads="1"/>
          </p:cNvSpPr>
          <p:nvPr/>
        </p:nvSpPr>
        <p:spPr bwMode="auto">
          <a:xfrm>
            <a:off x="880803" y="5202288"/>
            <a:ext cx="2801022" cy="92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 dirty="0"/>
              <a:t>Formation à </a:t>
            </a:r>
            <a:r>
              <a:rPr lang="fr-FR" altLang="fr-FR" sz="1100" dirty="0" smtClean="0"/>
              <a:t>destination des PE identifiés</a:t>
            </a:r>
          </a:p>
          <a:p>
            <a:r>
              <a:rPr lang="fr-FR" altLang="fr-FR" sz="1100" dirty="0" smtClean="0"/>
              <a:t> selon les priorités du plan de formation</a:t>
            </a:r>
          </a:p>
          <a:p>
            <a:r>
              <a:rPr lang="fr-FR" altLang="fr-FR" sz="1100" dirty="0" smtClean="0"/>
              <a:t>de la circonscription</a:t>
            </a:r>
            <a:endParaRPr lang="fr-FR" altLang="fr-FR" sz="1100" dirty="0"/>
          </a:p>
          <a:p>
            <a:r>
              <a:rPr lang="fr-FR" altLang="fr-FR" sz="1100" dirty="0"/>
              <a:t>Public </a:t>
            </a:r>
            <a:r>
              <a:rPr lang="fr-FR" altLang="fr-FR" sz="1100" dirty="0" smtClean="0"/>
              <a:t>désigné: ¼ des enseignants de la </a:t>
            </a:r>
          </a:p>
          <a:p>
            <a:r>
              <a:rPr lang="fr-FR" altLang="fr-FR" sz="1100" dirty="0" smtClean="0"/>
              <a:t>circonscription</a:t>
            </a:r>
            <a:endParaRPr lang="fr-FR" altLang="fr-FR" sz="1100" dirty="0"/>
          </a:p>
          <a:p>
            <a:endParaRPr lang="fr-FR" altLang="fr-FR" sz="1600" dirty="0"/>
          </a:p>
          <a:p>
            <a:endParaRPr lang="fr-FR" altLang="fr-FR" dirty="0"/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654778" y="5188782"/>
            <a:ext cx="3174" cy="813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21"/>
          <p:cNvSpPr txBox="1">
            <a:spLocks noChangeArrowheads="1"/>
          </p:cNvSpPr>
          <p:nvPr/>
        </p:nvSpPr>
        <p:spPr bwMode="auto">
          <a:xfrm>
            <a:off x="3327587" y="3986068"/>
            <a:ext cx="2816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b="1" dirty="0"/>
              <a:t>GESTION EN CIRCONSCRIPTION</a:t>
            </a:r>
          </a:p>
        </p:txBody>
      </p:sp>
      <p:sp>
        <p:nvSpPr>
          <p:cNvPr id="48" name="ZoneTexte 21"/>
          <p:cNvSpPr txBox="1">
            <a:spLocks noChangeArrowheads="1"/>
          </p:cNvSpPr>
          <p:nvPr/>
        </p:nvSpPr>
        <p:spPr bwMode="auto">
          <a:xfrm>
            <a:off x="5641066" y="5732077"/>
            <a:ext cx="29349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 dirty="0" smtClean="0"/>
              <a:t>Prise en compte des </a:t>
            </a:r>
            <a:r>
              <a:rPr lang="fr-FR" altLang="fr-FR" sz="1100" dirty="0"/>
              <a:t>besoins identifiés</a:t>
            </a:r>
          </a:p>
          <a:p>
            <a:r>
              <a:rPr lang="fr-FR" altLang="fr-FR" sz="1100" dirty="0"/>
              <a:t>Public </a:t>
            </a:r>
            <a:r>
              <a:rPr lang="fr-FR" altLang="fr-FR" sz="1100" dirty="0" smtClean="0"/>
              <a:t>désigné: ¾ des enseignants de la circonscription</a:t>
            </a:r>
            <a:endParaRPr lang="fr-FR" altLang="fr-FR" sz="11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1130485" y="1884004"/>
            <a:ext cx="677863" cy="67945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REP+</a:t>
            </a:r>
            <a:endParaRPr lang="fr-FR" sz="14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1913874" y="1883596"/>
            <a:ext cx="677862" cy="679450"/>
          </a:xfrm>
          <a:prstGeom prst="roundRect">
            <a:avLst/>
          </a:prstGeom>
          <a:solidFill>
            <a:srgbClr val="00B0F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PET2</a:t>
            </a:r>
            <a:endParaRPr lang="fr-FR" sz="14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3561822" y="1882757"/>
            <a:ext cx="677862" cy="679450"/>
          </a:xfrm>
          <a:prstGeom prst="roundRect">
            <a:avLst/>
          </a:prstGeom>
          <a:solidFill>
            <a:srgbClr val="7030A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Nouveau CP</a:t>
            </a:r>
            <a:endParaRPr lang="fr-FR" sz="1400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6524624" y="5038816"/>
            <a:ext cx="2430463" cy="635968"/>
          </a:xfrm>
          <a:prstGeom prst="roundRect">
            <a:avLst/>
          </a:prstGeom>
          <a:solidFill>
            <a:srgbClr val="00206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/>
              <a:t>Sur propositions de tous les groupes départementaux (dont SDEI)</a:t>
            </a:r>
            <a:endParaRPr lang="fr-FR" sz="1400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7232295" y="2710534"/>
            <a:ext cx="0" cy="6461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5"/>
          <p:cNvSpPr txBox="1">
            <a:spLocks noChangeArrowheads="1"/>
          </p:cNvSpPr>
          <p:nvPr/>
        </p:nvSpPr>
        <p:spPr bwMode="auto">
          <a:xfrm>
            <a:off x="5664276" y="2650527"/>
            <a:ext cx="156801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100" dirty="0"/>
              <a:t>Formation à vocation</a:t>
            </a:r>
          </a:p>
          <a:p>
            <a:r>
              <a:rPr lang="fr-FR" altLang="fr-FR" sz="1100" dirty="0"/>
              <a:t>Départementale</a:t>
            </a:r>
          </a:p>
          <a:p>
            <a:r>
              <a:rPr lang="fr-FR" altLang="fr-FR" sz="1100" dirty="0"/>
              <a:t>Candidature Individuelle</a:t>
            </a:r>
          </a:p>
          <a:p>
            <a:r>
              <a:rPr lang="fr-FR" altLang="fr-FR" sz="1100" dirty="0"/>
              <a:t>Public désigné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101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188" y="182889"/>
            <a:ext cx="8467523" cy="634529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2020 2021 Formations d’initiative départementale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1" name="Image 10" descr="2017_logo_academie_Toulouse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1" y="6106607"/>
            <a:ext cx="1240225" cy="664971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75326"/>
              </p:ext>
            </p:extLst>
          </p:nvPr>
        </p:nvGraphicFramePr>
        <p:xfrm>
          <a:off x="309188" y="804225"/>
          <a:ext cx="8291211" cy="5908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33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9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8714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Formations d’initiative départementale avec remplacement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38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dispositif FID 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Formation initiale des directeurs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60 </a:t>
                      </a:r>
                      <a:r>
                        <a:rPr lang="fr-FR" sz="1400" dirty="0" smtClean="0">
                          <a:effectLst/>
                        </a:rPr>
                        <a:t>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</a:rPr>
                        <a:t>1380</a:t>
                      </a:r>
                      <a:r>
                        <a:rPr lang="fr-FR" sz="1400" dirty="0" smtClean="0">
                          <a:effectLst/>
                        </a:rPr>
                        <a:t> journées</a:t>
                      </a:r>
                      <a:r>
                        <a:rPr lang="fr-FR" sz="1400" baseline="0" dirty="0" smtClean="0">
                          <a:effectLst/>
                        </a:rPr>
                        <a:t> stagiaire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Adaptation</a:t>
                      </a:r>
                      <a:r>
                        <a:rPr lang="fr-FR" sz="1400" baseline="0" dirty="0" smtClean="0">
                          <a:effectLst/>
                        </a:rPr>
                        <a:t> à la fonction de directeur d’école (enjeux, gestes professionnels, connaissance approfondie du système éducatif).</a:t>
                      </a:r>
                      <a:r>
                        <a:rPr lang="fr-FR" sz="1400" dirty="0" smtClean="0">
                          <a:effectLst/>
                        </a:rPr>
                        <a:t>                  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A-DASEN               P. </a:t>
                      </a:r>
                      <a:r>
                        <a:rPr lang="fr-FR" sz="1400" dirty="0" err="1" smtClean="0">
                          <a:effectLst/>
                        </a:rPr>
                        <a:t>Pitaval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fr-FR" sz="1400" dirty="0" smtClean="0">
                          <a:effectLst/>
                        </a:rPr>
                        <a:t>  J-M</a:t>
                      </a:r>
                      <a:r>
                        <a:rPr lang="fr-FR" sz="1400" dirty="0">
                          <a:effectLst/>
                        </a:rPr>
                        <a:t>. </a:t>
                      </a:r>
                      <a:r>
                        <a:rPr lang="fr-FR" sz="1400" dirty="0" err="1" smtClean="0">
                          <a:effectLst/>
                        </a:rPr>
                        <a:t>Chaussard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dispositif  </a:t>
                      </a: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REP+</a:t>
                      </a:r>
                      <a:endParaRPr lang="fr-FR" sz="1400" dirty="0" smtClean="0">
                        <a:effectLst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1205 journées 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Contenus : adaptation au niveau de classe enseigné,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EMC, enseignement d’une langue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vivante, éducation musicale.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J-L.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Parmentelot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J-M.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Chaussard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M-N. Christophe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0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Enseigner en classe dédoublée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(REP)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fr-FR" sz="1400" dirty="0" smtClean="0">
                          <a:effectLst/>
                        </a:rPr>
                        <a:t>journées stagiaire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Contenus : a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daptation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des modalités d’enseignement à une classe à effectif réduit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Dubarry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243698"/>
                  </a:ext>
                </a:extLst>
              </a:tr>
              <a:tr h="75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dispositif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 PE T2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180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360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dirty="0" smtClean="0">
                          <a:effectLst/>
                        </a:rPr>
                        <a:t>journées stagiaire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Contenus : 1 jour enseignement de la natation, 1 jour « accueillir un élève en situation de handicap »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J-P. </a:t>
                      </a:r>
                      <a:r>
                        <a:rPr lang="fr-FR" sz="1400" dirty="0" err="1" smtClean="0">
                          <a:effectLst/>
                        </a:rPr>
                        <a:t>Unal</a:t>
                      </a:r>
                      <a:r>
                        <a:rPr lang="fr-FR" sz="1400" dirty="0" smtClean="0">
                          <a:effectLst/>
                        </a:rPr>
                        <a:t>,    P. Montoya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DEBUTER </a:t>
                      </a:r>
                      <a:r>
                        <a:rPr lang="fr-FR" sz="1400" dirty="0">
                          <a:effectLst/>
                        </a:rPr>
                        <a:t>EN CP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Environ 120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180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journées stagiaire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Contenus : apprentissages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fondamentaux : maîtrise des contenus spécifiques à la classe de CP.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H. Dubarry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DEBUTER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ASH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Selon situations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non encore identifiées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Contenus : a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daptation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des modalités d’enseignement à des élèves en situation de handicap.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SDEI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937037"/>
                  </a:ext>
                </a:extLst>
              </a:tr>
              <a:tr h="456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OUVERTURE D’ULIS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OUVERTURE D’UPE2A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rgbClr val="5AB8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stagiaires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stagiaires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j/st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SDEI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fr-F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Khorsi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37" marR="4943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943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4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37113" y="29043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/>
              <a:t>Les constellations : une dynamique de formation collective au plus près des besoins du terrain</a:t>
            </a:r>
            <a:br>
              <a:rPr lang="fr-FR" altLang="fr-FR" sz="2800" b="1" dirty="0" smtClean="0"/>
            </a:br>
            <a:endParaRPr lang="fr-FR" altLang="fr-FR" sz="2800" b="1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09046" y="1439076"/>
            <a:ext cx="8229600" cy="505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00B050"/>
                </a:solidFill>
              </a:rPr>
              <a:t>CONSTELLATIONS pour ¼ des enseignants d’une circonscription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6</a:t>
            </a:r>
            <a:r>
              <a:rPr lang="fr-FR" dirty="0" smtClean="0"/>
              <a:t> </a:t>
            </a:r>
            <a:r>
              <a:rPr lang="fr-FR" dirty="0"/>
              <a:t>à 8 professeurs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Accompagnement par un CPC pendant 30h de formation dont 6h avec remplacement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olidFill>
                  <a:srgbClr val="00B050"/>
                </a:solidFill>
              </a:rPr>
              <a:t>Espace </a:t>
            </a:r>
            <a:r>
              <a:rPr lang="fr-FR" dirty="0">
                <a:solidFill>
                  <a:srgbClr val="00B050"/>
                </a:solidFill>
              </a:rPr>
              <a:t>de formation et </a:t>
            </a:r>
            <a:r>
              <a:rPr lang="fr-FR" dirty="0" smtClean="0">
                <a:solidFill>
                  <a:srgbClr val="00B050"/>
                </a:solidFill>
              </a:rPr>
              <a:t>d’accompagnement pour </a:t>
            </a:r>
            <a:r>
              <a:rPr lang="fr-FR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Identifier les besoins des PE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Croiser les expériences</a:t>
            </a:r>
          </a:p>
          <a:p>
            <a:pPr marL="285750" indent="-285750">
              <a:buFontTx/>
              <a:buChar char="-"/>
            </a:pPr>
            <a:r>
              <a:rPr lang="fr-FR" dirty="0"/>
              <a:t>C</a:t>
            </a:r>
            <a:r>
              <a:rPr lang="fr-FR" dirty="0" smtClean="0"/>
              <a:t>onfronter </a:t>
            </a:r>
            <a:r>
              <a:rPr lang="fr-FR" dirty="0"/>
              <a:t>les </a:t>
            </a:r>
            <a:r>
              <a:rPr lang="fr-FR" dirty="0" smtClean="0"/>
              <a:t>pratiques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S’interroger </a:t>
            </a:r>
            <a:r>
              <a:rPr lang="fr-FR" dirty="0"/>
              <a:t>et rechercher ensemble des </a:t>
            </a:r>
            <a:r>
              <a:rPr lang="fr-FR" dirty="0" smtClean="0"/>
              <a:t>réponses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Progresser ensemble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olidFill>
                  <a:srgbClr val="00B050"/>
                </a:solidFill>
              </a:rPr>
              <a:t>Temps d’observation et d’accompagnement individualisé et collectif grâce à des</a:t>
            </a:r>
            <a:r>
              <a:rPr lang="fr-FR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Analyses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Apports didactiques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Observations croisées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Bilan réflexif sur un parcours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/>
          </a:p>
          <a:p>
            <a:pPr marL="742950" lvl="1" indent="-285750" eaLnBrk="1" hangingPunct="1">
              <a:spcBef>
                <a:spcPct val="20000"/>
              </a:spcBef>
              <a:defRPr/>
            </a:pPr>
            <a:endParaRPr lang="fr-FR" sz="2800" dirty="0">
              <a:latin typeface="+mn-lt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1455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32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2CCCA2-D9D8-4BCA-ACC9-A633730F9826}"/>
              </a:ext>
            </a:extLst>
          </p:cNvPr>
          <p:cNvSpPr/>
          <p:nvPr/>
        </p:nvSpPr>
        <p:spPr>
          <a:xfrm>
            <a:off x="43470" y="695951"/>
            <a:ext cx="9057059" cy="599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C727009A-44E1-8B4D-A3C1-3DF6E763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56" y="169873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Formation continue dans une circonscription sur 8 ans</a:t>
            </a:r>
          </a:p>
        </p:txBody>
      </p:sp>
      <p:sp>
        <p:nvSpPr>
          <p:cNvPr id="60" name="Rectangle à coins arrondis 3">
            <a:extLst>
              <a:ext uri="{FF2B5EF4-FFF2-40B4-BE49-F238E27FC236}">
                <a16:creationId xmlns:a16="http://schemas.microsoft.com/office/drawing/2014/main" xmlns="" id="{946B510A-58C3-4931-8C5C-ACF47FF736F3}"/>
              </a:ext>
            </a:extLst>
          </p:cNvPr>
          <p:cNvSpPr/>
          <p:nvPr/>
        </p:nvSpPr>
        <p:spPr>
          <a:xfrm>
            <a:off x="271016" y="1556311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EC4E6B2-4083-458B-AC7F-338A80FCD314}"/>
              </a:ext>
            </a:extLst>
          </p:cNvPr>
          <p:cNvSpPr txBox="1"/>
          <p:nvPr/>
        </p:nvSpPr>
        <p:spPr>
          <a:xfrm>
            <a:off x="283256" y="1269402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A55FC4E8-720D-467C-BAA1-BDEF8D4C70DE}"/>
              </a:ext>
            </a:extLst>
          </p:cNvPr>
          <p:cNvSpPr txBox="1"/>
          <p:nvPr/>
        </p:nvSpPr>
        <p:spPr>
          <a:xfrm>
            <a:off x="1134288" y="1271188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0C4712B7-F59B-4BC8-AFAD-88228480D91C}"/>
              </a:ext>
            </a:extLst>
          </p:cNvPr>
          <p:cNvSpPr txBox="1"/>
          <p:nvPr/>
        </p:nvSpPr>
        <p:spPr>
          <a:xfrm>
            <a:off x="2130769" y="1276655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90041B0A-061E-424C-A1DD-3DF65A0A4BA4}"/>
              </a:ext>
            </a:extLst>
          </p:cNvPr>
          <p:cNvSpPr txBox="1"/>
          <p:nvPr/>
        </p:nvSpPr>
        <p:spPr>
          <a:xfrm>
            <a:off x="3184672" y="1294701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42C3C7DD-E0F8-4035-A012-4AABB935286C}"/>
              </a:ext>
            </a:extLst>
          </p:cNvPr>
          <p:cNvSpPr txBox="1"/>
          <p:nvPr/>
        </p:nvSpPr>
        <p:spPr>
          <a:xfrm>
            <a:off x="4194570" y="1291591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2AE77416-C176-4F82-AF85-2C48A182DF2C}"/>
              </a:ext>
            </a:extLst>
          </p:cNvPr>
          <p:cNvSpPr txBox="1"/>
          <p:nvPr/>
        </p:nvSpPr>
        <p:spPr>
          <a:xfrm>
            <a:off x="5117408" y="1288599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Année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Rectangle à coins arrondis 4">
            <a:extLst>
              <a:ext uri="{FF2B5EF4-FFF2-40B4-BE49-F238E27FC236}">
                <a16:creationId xmlns:a16="http://schemas.microsoft.com/office/drawing/2014/main" xmlns="" id="{98C10B5C-46A6-48F1-875B-067FF2CA3029}"/>
              </a:ext>
            </a:extLst>
          </p:cNvPr>
          <p:cNvSpPr/>
          <p:nvPr/>
        </p:nvSpPr>
        <p:spPr>
          <a:xfrm>
            <a:off x="263328" y="213892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5" name="Rectangle à coins arrondis 4">
            <a:extLst>
              <a:ext uri="{FF2B5EF4-FFF2-40B4-BE49-F238E27FC236}">
                <a16:creationId xmlns:a16="http://schemas.microsoft.com/office/drawing/2014/main" xmlns="" id="{0B70151A-CC99-4126-9DD9-16C1CD81E6D6}"/>
              </a:ext>
            </a:extLst>
          </p:cNvPr>
          <p:cNvSpPr/>
          <p:nvPr/>
        </p:nvSpPr>
        <p:spPr>
          <a:xfrm>
            <a:off x="274520" y="273176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6" name="Rectangle à coins arrondis 4">
            <a:extLst>
              <a:ext uri="{FF2B5EF4-FFF2-40B4-BE49-F238E27FC236}">
                <a16:creationId xmlns:a16="http://schemas.microsoft.com/office/drawing/2014/main" xmlns="" id="{4486B636-328B-4D2C-A081-9E0E7F798E29}"/>
              </a:ext>
            </a:extLst>
          </p:cNvPr>
          <p:cNvSpPr/>
          <p:nvPr/>
        </p:nvSpPr>
        <p:spPr>
          <a:xfrm>
            <a:off x="286356" y="5785975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7" name="Rectangle à coins arrondis 10">
            <a:extLst>
              <a:ext uri="{FF2B5EF4-FFF2-40B4-BE49-F238E27FC236}">
                <a16:creationId xmlns:a16="http://schemas.microsoft.com/office/drawing/2014/main" xmlns="" id="{E3F1040D-BCC4-42DB-B7EB-4D8C1723B81F}"/>
              </a:ext>
            </a:extLst>
          </p:cNvPr>
          <p:cNvSpPr/>
          <p:nvPr/>
        </p:nvSpPr>
        <p:spPr>
          <a:xfrm>
            <a:off x="263327" y="3939022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à coins arrondis 4">
            <a:extLst>
              <a:ext uri="{FF2B5EF4-FFF2-40B4-BE49-F238E27FC236}">
                <a16:creationId xmlns:a16="http://schemas.microsoft.com/office/drawing/2014/main" xmlns="" id="{DE2E692C-A31D-43D1-BFF7-98A6B0CA6F1F}"/>
              </a:ext>
            </a:extLst>
          </p:cNvPr>
          <p:cNvSpPr/>
          <p:nvPr/>
        </p:nvSpPr>
        <p:spPr>
          <a:xfrm>
            <a:off x="263328" y="454347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34" name="Rectangle à coins arrondis 3">
            <a:extLst>
              <a:ext uri="{FF2B5EF4-FFF2-40B4-BE49-F238E27FC236}">
                <a16:creationId xmlns:a16="http://schemas.microsoft.com/office/drawing/2014/main" xmlns="" id="{6BCFD6D2-CA99-419A-B1F8-BE1CC298B240}"/>
              </a:ext>
            </a:extLst>
          </p:cNvPr>
          <p:cNvSpPr/>
          <p:nvPr/>
        </p:nvSpPr>
        <p:spPr>
          <a:xfrm>
            <a:off x="1151288" y="2130631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à coins arrondis 4">
            <a:extLst>
              <a:ext uri="{FF2B5EF4-FFF2-40B4-BE49-F238E27FC236}">
                <a16:creationId xmlns:a16="http://schemas.microsoft.com/office/drawing/2014/main" xmlns="" id="{7CF48CE4-458C-4C49-B6D5-66AF46E8249D}"/>
              </a:ext>
            </a:extLst>
          </p:cNvPr>
          <p:cNvSpPr/>
          <p:nvPr/>
        </p:nvSpPr>
        <p:spPr>
          <a:xfrm>
            <a:off x="1151288" y="1577055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36" name="Rectangle à coins arrondis 4">
            <a:extLst>
              <a:ext uri="{FF2B5EF4-FFF2-40B4-BE49-F238E27FC236}">
                <a16:creationId xmlns:a16="http://schemas.microsoft.com/office/drawing/2014/main" xmlns="" id="{57FE519F-3972-49C3-B018-80134EBA3091}"/>
              </a:ext>
            </a:extLst>
          </p:cNvPr>
          <p:cNvSpPr/>
          <p:nvPr/>
        </p:nvSpPr>
        <p:spPr>
          <a:xfrm>
            <a:off x="1161520" y="271460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37" name="Rectangle à coins arrondis 4">
            <a:extLst>
              <a:ext uri="{FF2B5EF4-FFF2-40B4-BE49-F238E27FC236}">
                <a16:creationId xmlns:a16="http://schemas.microsoft.com/office/drawing/2014/main" xmlns="" id="{A3E92F2C-2E10-4A57-BD75-44C2556677FD}"/>
              </a:ext>
            </a:extLst>
          </p:cNvPr>
          <p:cNvSpPr/>
          <p:nvPr/>
        </p:nvSpPr>
        <p:spPr>
          <a:xfrm>
            <a:off x="1145885" y="511673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38" name="Rectangle à coins arrondis 10">
            <a:extLst>
              <a:ext uri="{FF2B5EF4-FFF2-40B4-BE49-F238E27FC236}">
                <a16:creationId xmlns:a16="http://schemas.microsoft.com/office/drawing/2014/main" xmlns="" id="{E6B04E1A-3F19-41AB-9C50-E8B44A2B68BF}"/>
              </a:ext>
            </a:extLst>
          </p:cNvPr>
          <p:cNvSpPr/>
          <p:nvPr/>
        </p:nvSpPr>
        <p:spPr>
          <a:xfrm>
            <a:off x="1148056" y="4477520"/>
            <a:ext cx="620386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à coins arrondis 4">
            <a:extLst>
              <a:ext uri="{FF2B5EF4-FFF2-40B4-BE49-F238E27FC236}">
                <a16:creationId xmlns:a16="http://schemas.microsoft.com/office/drawing/2014/main" xmlns="" id="{D86C2221-66C6-4F48-8FB0-AE93DCA6DD49}"/>
              </a:ext>
            </a:extLst>
          </p:cNvPr>
          <p:cNvSpPr/>
          <p:nvPr/>
        </p:nvSpPr>
        <p:spPr>
          <a:xfrm>
            <a:off x="1147731" y="329050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52" name="Rectangle à coins arrondis 4">
            <a:extLst>
              <a:ext uri="{FF2B5EF4-FFF2-40B4-BE49-F238E27FC236}">
                <a16:creationId xmlns:a16="http://schemas.microsoft.com/office/drawing/2014/main" xmlns="" id="{FF11FB74-7D03-4DE2-B641-1A69876AEB08}"/>
              </a:ext>
            </a:extLst>
          </p:cNvPr>
          <p:cNvSpPr/>
          <p:nvPr/>
        </p:nvSpPr>
        <p:spPr>
          <a:xfrm>
            <a:off x="287363" y="333111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53" name="Rectangle à coins arrondis 4">
            <a:extLst>
              <a:ext uri="{FF2B5EF4-FFF2-40B4-BE49-F238E27FC236}">
                <a16:creationId xmlns:a16="http://schemas.microsoft.com/office/drawing/2014/main" xmlns="" id="{841E7BE7-2A1C-4D1B-9EF2-B6CCFAEAC293}"/>
              </a:ext>
            </a:extLst>
          </p:cNvPr>
          <p:cNvSpPr/>
          <p:nvPr/>
        </p:nvSpPr>
        <p:spPr>
          <a:xfrm>
            <a:off x="263327" y="5151948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54" name="Rectangle à coins arrondis 4">
            <a:extLst>
              <a:ext uri="{FF2B5EF4-FFF2-40B4-BE49-F238E27FC236}">
                <a16:creationId xmlns:a16="http://schemas.microsoft.com/office/drawing/2014/main" xmlns="" id="{43D777E0-650E-4550-8A75-65A0BE892C12}"/>
              </a:ext>
            </a:extLst>
          </p:cNvPr>
          <p:cNvSpPr/>
          <p:nvPr/>
        </p:nvSpPr>
        <p:spPr>
          <a:xfrm>
            <a:off x="1145885" y="389354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55" name="Rectangle à coins arrondis 4">
            <a:extLst>
              <a:ext uri="{FF2B5EF4-FFF2-40B4-BE49-F238E27FC236}">
                <a16:creationId xmlns:a16="http://schemas.microsoft.com/office/drawing/2014/main" xmlns="" id="{90719CFE-D662-46B4-8301-64FDD74D4645}"/>
              </a:ext>
            </a:extLst>
          </p:cNvPr>
          <p:cNvSpPr/>
          <p:nvPr/>
        </p:nvSpPr>
        <p:spPr>
          <a:xfrm>
            <a:off x="1161520" y="575595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C00A970F-4A2C-41BD-9237-9D4954D4EB10}"/>
              </a:ext>
            </a:extLst>
          </p:cNvPr>
          <p:cNvSpPr txBox="1"/>
          <p:nvPr/>
        </p:nvSpPr>
        <p:spPr>
          <a:xfrm>
            <a:off x="6026828" y="1287241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BA06EDA5-EF4B-4DAA-B838-C20D3E0EFEE7}"/>
              </a:ext>
            </a:extLst>
          </p:cNvPr>
          <p:cNvSpPr txBox="1"/>
          <p:nvPr/>
        </p:nvSpPr>
        <p:spPr>
          <a:xfrm>
            <a:off x="6876022" y="1288520"/>
            <a:ext cx="754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/>
              </a:rPr>
              <a:t>Année 8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à coins arrondis 3">
            <a:extLst>
              <a:ext uri="{FF2B5EF4-FFF2-40B4-BE49-F238E27FC236}">
                <a16:creationId xmlns:a16="http://schemas.microsoft.com/office/drawing/2014/main" xmlns="" id="{4E3A4AB4-33B2-430A-B20B-5081C71DDE29}"/>
              </a:ext>
            </a:extLst>
          </p:cNvPr>
          <p:cNvSpPr/>
          <p:nvPr/>
        </p:nvSpPr>
        <p:spPr>
          <a:xfrm>
            <a:off x="2168997" y="2751865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à coins arrondis 4">
            <a:extLst>
              <a:ext uri="{FF2B5EF4-FFF2-40B4-BE49-F238E27FC236}">
                <a16:creationId xmlns:a16="http://schemas.microsoft.com/office/drawing/2014/main" xmlns="" id="{BA1D5E56-C0C5-4046-812E-584A144A70ED}"/>
              </a:ext>
            </a:extLst>
          </p:cNvPr>
          <p:cNvSpPr/>
          <p:nvPr/>
        </p:nvSpPr>
        <p:spPr>
          <a:xfrm>
            <a:off x="2130770" y="215966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66" name="Rectangle à coins arrondis 4">
            <a:extLst>
              <a:ext uri="{FF2B5EF4-FFF2-40B4-BE49-F238E27FC236}">
                <a16:creationId xmlns:a16="http://schemas.microsoft.com/office/drawing/2014/main" xmlns="" id="{2C71AA24-FCBA-45DB-BC77-5CE948D43DFB}"/>
              </a:ext>
            </a:extLst>
          </p:cNvPr>
          <p:cNvSpPr/>
          <p:nvPr/>
        </p:nvSpPr>
        <p:spPr>
          <a:xfrm>
            <a:off x="2115164" y="1567537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67" name="Rectangle à coins arrondis 4">
            <a:extLst>
              <a:ext uri="{FF2B5EF4-FFF2-40B4-BE49-F238E27FC236}">
                <a16:creationId xmlns:a16="http://schemas.microsoft.com/office/drawing/2014/main" xmlns="" id="{FC7A34B2-59BE-499A-8E3F-4C753FF11CB5}"/>
              </a:ext>
            </a:extLst>
          </p:cNvPr>
          <p:cNvSpPr/>
          <p:nvPr/>
        </p:nvSpPr>
        <p:spPr>
          <a:xfrm>
            <a:off x="2153798" y="580671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68" name="Rectangle à coins arrondis 10">
            <a:extLst>
              <a:ext uri="{FF2B5EF4-FFF2-40B4-BE49-F238E27FC236}">
                <a16:creationId xmlns:a16="http://schemas.microsoft.com/office/drawing/2014/main" xmlns="" id="{385A9070-30C7-4DF4-9391-BE12549DE0AE}"/>
              </a:ext>
            </a:extLst>
          </p:cNvPr>
          <p:cNvSpPr/>
          <p:nvPr/>
        </p:nvSpPr>
        <p:spPr>
          <a:xfrm>
            <a:off x="2130769" y="5170390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à coins arrondis 4">
            <a:extLst>
              <a:ext uri="{FF2B5EF4-FFF2-40B4-BE49-F238E27FC236}">
                <a16:creationId xmlns:a16="http://schemas.microsoft.com/office/drawing/2014/main" xmlns="" id="{AA4B79B0-6D52-45D5-9389-A307238643AC}"/>
              </a:ext>
            </a:extLst>
          </p:cNvPr>
          <p:cNvSpPr/>
          <p:nvPr/>
        </p:nvSpPr>
        <p:spPr>
          <a:xfrm>
            <a:off x="2130770" y="456421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0" name="Rectangle à coins arrondis 4">
            <a:extLst>
              <a:ext uri="{FF2B5EF4-FFF2-40B4-BE49-F238E27FC236}">
                <a16:creationId xmlns:a16="http://schemas.microsoft.com/office/drawing/2014/main" xmlns="" id="{A0D93CDE-D36A-40A1-A4C2-1F0EB0D1B939}"/>
              </a:ext>
            </a:extLst>
          </p:cNvPr>
          <p:cNvSpPr/>
          <p:nvPr/>
        </p:nvSpPr>
        <p:spPr>
          <a:xfrm>
            <a:off x="2154805" y="335185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1" name="Rectangle à coins arrondis 4">
            <a:extLst>
              <a:ext uri="{FF2B5EF4-FFF2-40B4-BE49-F238E27FC236}">
                <a16:creationId xmlns:a16="http://schemas.microsoft.com/office/drawing/2014/main" xmlns="" id="{1BF72557-22E3-49D8-9A88-0D5A3483C45C}"/>
              </a:ext>
            </a:extLst>
          </p:cNvPr>
          <p:cNvSpPr/>
          <p:nvPr/>
        </p:nvSpPr>
        <p:spPr>
          <a:xfrm>
            <a:off x="2141708" y="393988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2" name="Rectangle à coins arrondis 3">
            <a:extLst>
              <a:ext uri="{FF2B5EF4-FFF2-40B4-BE49-F238E27FC236}">
                <a16:creationId xmlns:a16="http://schemas.microsoft.com/office/drawing/2014/main" xmlns="" id="{2B826C0A-6F33-4DB7-A558-23C260D70A55}"/>
              </a:ext>
            </a:extLst>
          </p:cNvPr>
          <p:cNvSpPr/>
          <p:nvPr/>
        </p:nvSpPr>
        <p:spPr>
          <a:xfrm>
            <a:off x="3256461" y="3335702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à coins arrondis 4">
            <a:extLst>
              <a:ext uri="{FF2B5EF4-FFF2-40B4-BE49-F238E27FC236}">
                <a16:creationId xmlns:a16="http://schemas.microsoft.com/office/drawing/2014/main" xmlns="" id="{0EE8A7B8-33E5-43CD-8859-5BC5AAE5DF6F}"/>
              </a:ext>
            </a:extLst>
          </p:cNvPr>
          <p:cNvSpPr/>
          <p:nvPr/>
        </p:nvSpPr>
        <p:spPr>
          <a:xfrm>
            <a:off x="3232426" y="214834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79" name="Rectangle à coins arrondis 4">
            <a:extLst>
              <a:ext uri="{FF2B5EF4-FFF2-40B4-BE49-F238E27FC236}">
                <a16:creationId xmlns:a16="http://schemas.microsoft.com/office/drawing/2014/main" xmlns="" id="{537FEA4F-1AB6-4406-AEB7-138B5D7F6DD5}"/>
              </a:ext>
            </a:extLst>
          </p:cNvPr>
          <p:cNvSpPr/>
          <p:nvPr/>
        </p:nvSpPr>
        <p:spPr>
          <a:xfrm>
            <a:off x="3243618" y="2741190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1" name="Rectangle à coins arrondis 4">
            <a:extLst>
              <a:ext uri="{FF2B5EF4-FFF2-40B4-BE49-F238E27FC236}">
                <a16:creationId xmlns:a16="http://schemas.microsoft.com/office/drawing/2014/main" xmlns="" id="{CD8A65D6-3634-4B6F-8D46-32C12325D358}"/>
              </a:ext>
            </a:extLst>
          </p:cNvPr>
          <p:cNvSpPr/>
          <p:nvPr/>
        </p:nvSpPr>
        <p:spPr>
          <a:xfrm>
            <a:off x="3251906" y="3944178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2" name="Rectangle à coins arrondis 10">
            <a:extLst>
              <a:ext uri="{FF2B5EF4-FFF2-40B4-BE49-F238E27FC236}">
                <a16:creationId xmlns:a16="http://schemas.microsoft.com/office/drawing/2014/main" xmlns="" id="{5603CFD9-E390-4C1A-A405-5900B8CF6E7D}"/>
              </a:ext>
            </a:extLst>
          </p:cNvPr>
          <p:cNvSpPr/>
          <p:nvPr/>
        </p:nvSpPr>
        <p:spPr>
          <a:xfrm>
            <a:off x="3251905" y="5823972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à coins arrondis 4">
            <a:extLst>
              <a:ext uri="{FF2B5EF4-FFF2-40B4-BE49-F238E27FC236}">
                <a16:creationId xmlns:a16="http://schemas.microsoft.com/office/drawing/2014/main" xmlns="" id="{F04377A6-04F9-4330-B983-202FA98CD72A}"/>
              </a:ext>
            </a:extLst>
          </p:cNvPr>
          <p:cNvSpPr/>
          <p:nvPr/>
        </p:nvSpPr>
        <p:spPr>
          <a:xfrm>
            <a:off x="3232426" y="4552896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4" name="Rectangle à coins arrondis 4">
            <a:extLst>
              <a:ext uri="{FF2B5EF4-FFF2-40B4-BE49-F238E27FC236}">
                <a16:creationId xmlns:a16="http://schemas.microsoft.com/office/drawing/2014/main" xmlns="" id="{DDDA4DD0-51AB-444F-A430-DCAF838862F8}"/>
              </a:ext>
            </a:extLst>
          </p:cNvPr>
          <p:cNvSpPr/>
          <p:nvPr/>
        </p:nvSpPr>
        <p:spPr>
          <a:xfrm>
            <a:off x="3233416" y="1544718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5" name="Rectangle à coins arrondis 4">
            <a:extLst>
              <a:ext uri="{FF2B5EF4-FFF2-40B4-BE49-F238E27FC236}">
                <a16:creationId xmlns:a16="http://schemas.microsoft.com/office/drawing/2014/main" xmlns="" id="{215EE661-B7CB-4157-9BA0-FBCCDC9F9303}"/>
              </a:ext>
            </a:extLst>
          </p:cNvPr>
          <p:cNvSpPr/>
          <p:nvPr/>
        </p:nvSpPr>
        <p:spPr>
          <a:xfrm>
            <a:off x="3232425" y="516137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6" name="Rectangle à coins arrondis 3">
            <a:extLst>
              <a:ext uri="{FF2B5EF4-FFF2-40B4-BE49-F238E27FC236}">
                <a16:creationId xmlns:a16="http://schemas.microsoft.com/office/drawing/2014/main" xmlns="" id="{D92364F9-CD30-461B-893B-BAC8148C0BFB}"/>
              </a:ext>
            </a:extLst>
          </p:cNvPr>
          <p:cNvSpPr/>
          <p:nvPr/>
        </p:nvSpPr>
        <p:spPr>
          <a:xfrm>
            <a:off x="4273025" y="3965389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à coins arrondis 4">
            <a:extLst>
              <a:ext uri="{FF2B5EF4-FFF2-40B4-BE49-F238E27FC236}">
                <a16:creationId xmlns:a16="http://schemas.microsoft.com/office/drawing/2014/main" xmlns="" id="{981C2FF8-B8F8-435D-A52A-5BD8DF3A7290}"/>
              </a:ext>
            </a:extLst>
          </p:cNvPr>
          <p:cNvSpPr/>
          <p:nvPr/>
        </p:nvSpPr>
        <p:spPr>
          <a:xfrm>
            <a:off x="4261806" y="216528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8" name="Rectangle à coins arrondis 4">
            <a:extLst>
              <a:ext uri="{FF2B5EF4-FFF2-40B4-BE49-F238E27FC236}">
                <a16:creationId xmlns:a16="http://schemas.microsoft.com/office/drawing/2014/main" xmlns="" id="{3463A89A-7D52-44A9-B367-FFB0F4D6BB28}"/>
              </a:ext>
            </a:extLst>
          </p:cNvPr>
          <p:cNvSpPr/>
          <p:nvPr/>
        </p:nvSpPr>
        <p:spPr>
          <a:xfrm>
            <a:off x="4272998" y="275813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89" name="Rectangle à coins arrondis 4">
            <a:extLst>
              <a:ext uri="{FF2B5EF4-FFF2-40B4-BE49-F238E27FC236}">
                <a16:creationId xmlns:a16="http://schemas.microsoft.com/office/drawing/2014/main" xmlns="" id="{F4493884-48FE-4A1D-AD1D-04D556E46A3B}"/>
              </a:ext>
            </a:extLst>
          </p:cNvPr>
          <p:cNvSpPr/>
          <p:nvPr/>
        </p:nvSpPr>
        <p:spPr>
          <a:xfrm>
            <a:off x="4284834" y="581234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0" name="Rectangle à coins arrondis 10">
            <a:extLst>
              <a:ext uri="{FF2B5EF4-FFF2-40B4-BE49-F238E27FC236}">
                <a16:creationId xmlns:a16="http://schemas.microsoft.com/office/drawing/2014/main" xmlns="" id="{B1213C28-D98F-49A7-9762-A89EFA8F7B73}"/>
              </a:ext>
            </a:extLst>
          </p:cNvPr>
          <p:cNvSpPr/>
          <p:nvPr/>
        </p:nvSpPr>
        <p:spPr>
          <a:xfrm>
            <a:off x="4261137" y="1556311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à coins arrondis 4">
            <a:extLst>
              <a:ext uri="{FF2B5EF4-FFF2-40B4-BE49-F238E27FC236}">
                <a16:creationId xmlns:a16="http://schemas.microsoft.com/office/drawing/2014/main" xmlns="" id="{9599205E-2935-4FA1-96A7-FBB5FEC90596}"/>
              </a:ext>
            </a:extLst>
          </p:cNvPr>
          <p:cNvSpPr/>
          <p:nvPr/>
        </p:nvSpPr>
        <p:spPr>
          <a:xfrm>
            <a:off x="4261806" y="456983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2" name="Rectangle à coins arrondis 4">
            <a:extLst>
              <a:ext uri="{FF2B5EF4-FFF2-40B4-BE49-F238E27FC236}">
                <a16:creationId xmlns:a16="http://schemas.microsoft.com/office/drawing/2014/main" xmlns="" id="{D40C487E-BBF5-4C98-B7B2-C6AD8FA5DC08}"/>
              </a:ext>
            </a:extLst>
          </p:cNvPr>
          <p:cNvSpPr/>
          <p:nvPr/>
        </p:nvSpPr>
        <p:spPr>
          <a:xfrm>
            <a:off x="4285841" y="335747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3" name="Rectangle à coins arrondis 4">
            <a:extLst>
              <a:ext uri="{FF2B5EF4-FFF2-40B4-BE49-F238E27FC236}">
                <a16:creationId xmlns:a16="http://schemas.microsoft.com/office/drawing/2014/main" xmlns="" id="{0940A284-CE7A-4F47-AC5D-D0CDE96EF700}"/>
              </a:ext>
            </a:extLst>
          </p:cNvPr>
          <p:cNvSpPr/>
          <p:nvPr/>
        </p:nvSpPr>
        <p:spPr>
          <a:xfrm>
            <a:off x="4261805" y="5178315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4" name="Rectangle à coins arrondis 3">
            <a:extLst>
              <a:ext uri="{FF2B5EF4-FFF2-40B4-BE49-F238E27FC236}">
                <a16:creationId xmlns:a16="http://schemas.microsoft.com/office/drawing/2014/main" xmlns="" id="{56B4F317-7083-41AF-BD29-6D571D654F90}"/>
              </a:ext>
            </a:extLst>
          </p:cNvPr>
          <p:cNvSpPr/>
          <p:nvPr/>
        </p:nvSpPr>
        <p:spPr>
          <a:xfrm>
            <a:off x="5142323" y="4593321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tangle à coins arrondis 4">
            <a:extLst>
              <a:ext uri="{FF2B5EF4-FFF2-40B4-BE49-F238E27FC236}">
                <a16:creationId xmlns:a16="http://schemas.microsoft.com/office/drawing/2014/main" xmlns="" id="{FFB31AAE-BB08-432D-BB9A-50171AE116E6}"/>
              </a:ext>
            </a:extLst>
          </p:cNvPr>
          <p:cNvSpPr/>
          <p:nvPr/>
        </p:nvSpPr>
        <p:spPr>
          <a:xfrm>
            <a:off x="5148418" y="3988057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6" name="Rectangle à coins arrondis 4">
            <a:extLst>
              <a:ext uri="{FF2B5EF4-FFF2-40B4-BE49-F238E27FC236}">
                <a16:creationId xmlns:a16="http://schemas.microsoft.com/office/drawing/2014/main" xmlns="" id="{354A3DE6-6FC6-4726-9F5D-597C74F2EBC8}"/>
              </a:ext>
            </a:extLst>
          </p:cNvPr>
          <p:cNvSpPr/>
          <p:nvPr/>
        </p:nvSpPr>
        <p:spPr>
          <a:xfrm>
            <a:off x="5159610" y="279122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7" name="Rectangle à coins arrondis 4">
            <a:extLst>
              <a:ext uri="{FF2B5EF4-FFF2-40B4-BE49-F238E27FC236}">
                <a16:creationId xmlns:a16="http://schemas.microsoft.com/office/drawing/2014/main" xmlns="" id="{E5BC94DF-5050-4D64-B451-A05007E717C5}"/>
              </a:ext>
            </a:extLst>
          </p:cNvPr>
          <p:cNvSpPr/>
          <p:nvPr/>
        </p:nvSpPr>
        <p:spPr>
          <a:xfrm>
            <a:off x="5171446" y="5845432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98" name="Rectangle à coins arrondis 10">
            <a:extLst>
              <a:ext uri="{FF2B5EF4-FFF2-40B4-BE49-F238E27FC236}">
                <a16:creationId xmlns:a16="http://schemas.microsoft.com/office/drawing/2014/main" xmlns="" id="{DCDD18FB-2099-4A99-A5C0-B94E19F06D69}"/>
              </a:ext>
            </a:extLst>
          </p:cNvPr>
          <p:cNvSpPr/>
          <p:nvPr/>
        </p:nvSpPr>
        <p:spPr>
          <a:xfrm>
            <a:off x="5125492" y="2213256"/>
            <a:ext cx="662867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à coins arrondis 4">
            <a:extLst>
              <a:ext uri="{FF2B5EF4-FFF2-40B4-BE49-F238E27FC236}">
                <a16:creationId xmlns:a16="http://schemas.microsoft.com/office/drawing/2014/main" xmlns="" id="{5FA4073C-22B2-4BF9-8C6B-DB56D0FCFEE0}"/>
              </a:ext>
            </a:extLst>
          </p:cNvPr>
          <p:cNvSpPr/>
          <p:nvPr/>
        </p:nvSpPr>
        <p:spPr>
          <a:xfrm>
            <a:off x="5142323" y="159151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0" name="Rectangle à coins arrondis 4">
            <a:extLst>
              <a:ext uri="{FF2B5EF4-FFF2-40B4-BE49-F238E27FC236}">
                <a16:creationId xmlns:a16="http://schemas.microsoft.com/office/drawing/2014/main" xmlns="" id="{D7FBD0CB-B2AD-4E7B-BE6B-5977FB6E0F0C}"/>
              </a:ext>
            </a:extLst>
          </p:cNvPr>
          <p:cNvSpPr/>
          <p:nvPr/>
        </p:nvSpPr>
        <p:spPr>
          <a:xfrm>
            <a:off x="5172453" y="339056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1" name="Rectangle à coins arrondis 4">
            <a:extLst>
              <a:ext uri="{FF2B5EF4-FFF2-40B4-BE49-F238E27FC236}">
                <a16:creationId xmlns:a16="http://schemas.microsoft.com/office/drawing/2014/main" xmlns="" id="{8AD0A242-0C8C-4E44-BF15-5800255E69AC}"/>
              </a:ext>
            </a:extLst>
          </p:cNvPr>
          <p:cNvSpPr/>
          <p:nvPr/>
        </p:nvSpPr>
        <p:spPr>
          <a:xfrm>
            <a:off x="5148417" y="5211405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2" name="Rectangle à coins arrondis 3">
            <a:extLst>
              <a:ext uri="{FF2B5EF4-FFF2-40B4-BE49-F238E27FC236}">
                <a16:creationId xmlns:a16="http://schemas.microsoft.com/office/drawing/2014/main" xmlns="" id="{15BD90D7-95D3-498D-A602-E996C80E763C}"/>
              </a:ext>
            </a:extLst>
          </p:cNvPr>
          <p:cNvSpPr/>
          <p:nvPr/>
        </p:nvSpPr>
        <p:spPr>
          <a:xfrm>
            <a:off x="6106411" y="5233231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à coins arrondis 4">
            <a:extLst>
              <a:ext uri="{FF2B5EF4-FFF2-40B4-BE49-F238E27FC236}">
                <a16:creationId xmlns:a16="http://schemas.microsoft.com/office/drawing/2014/main" xmlns="" id="{08868C1C-0F21-41BD-B995-DAD2B543D829}"/>
              </a:ext>
            </a:extLst>
          </p:cNvPr>
          <p:cNvSpPr/>
          <p:nvPr/>
        </p:nvSpPr>
        <p:spPr>
          <a:xfrm>
            <a:off x="6098723" y="2221184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4" name="Rectangle à coins arrondis 4">
            <a:extLst>
              <a:ext uri="{FF2B5EF4-FFF2-40B4-BE49-F238E27FC236}">
                <a16:creationId xmlns:a16="http://schemas.microsoft.com/office/drawing/2014/main" xmlns="" id="{8B57824C-564D-42B1-AD66-48E89529DEFD}"/>
              </a:ext>
            </a:extLst>
          </p:cNvPr>
          <p:cNvSpPr/>
          <p:nvPr/>
        </p:nvSpPr>
        <p:spPr>
          <a:xfrm>
            <a:off x="6095541" y="4017962"/>
            <a:ext cx="605871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5" name="Rectangle à coins arrondis 4">
            <a:extLst>
              <a:ext uri="{FF2B5EF4-FFF2-40B4-BE49-F238E27FC236}">
                <a16:creationId xmlns:a16="http://schemas.microsoft.com/office/drawing/2014/main" xmlns="" id="{0FA589FE-965B-45EC-BA3D-1597A2A1D3DD}"/>
              </a:ext>
            </a:extLst>
          </p:cNvPr>
          <p:cNvSpPr/>
          <p:nvPr/>
        </p:nvSpPr>
        <p:spPr>
          <a:xfrm>
            <a:off x="6121751" y="5868237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7" name="Rectangle à coins arrondis 10">
            <a:extLst>
              <a:ext uri="{FF2B5EF4-FFF2-40B4-BE49-F238E27FC236}">
                <a16:creationId xmlns:a16="http://schemas.microsoft.com/office/drawing/2014/main" xmlns="" id="{9A1A4716-97AF-4410-8D25-4958F2A9483B}"/>
              </a:ext>
            </a:extLst>
          </p:cNvPr>
          <p:cNvSpPr/>
          <p:nvPr/>
        </p:nvSpPr>
        <p:spPr>
          <a:xfrm>
            <a:off x="6092837" y="2836628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ectangle à coins arrondis 4">
            <a:extLst>
              <a:ext uri="{FF2B5EF4-FFF2-40B4-BE49-F238E27FC236}">
                <a16:creationId xmlns:a16="http://schemas.microsoft.com/office/drawing/2014/main" xmlns="" id="{DC0C2C1B-F2CE-46FA-B127-D74A6A3EA340}"/>
              </a:ext>
            </a:extLst>
          </p:cNvPr>
          <p:cNvSpPr/>
          <p:nvPr/>
        </p:nvSpPr>
        <p:spPr>
          <a:xfrm>
            <a:off x="6098723" y="4625734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09" name="Rectangle à coins arrondis 4">
            <a:extLst>
              <a:ext uri="{FF2B5EF4-FFF2-40B4-BE49-F238E27FC236}">
                <a16:creationId xmlns:a16="http://schemas.microsoft.com/office/drawing/2014/main" xmlns="" id="{3A1DA59E-9FCB-465E-86CB-AB4AF9702338}"/>
              </a:ext>
            </a:extLst>
          </p:cNvPr>
          <p:cNvSpPr/>
          <p:nvPr/>
        </p:nvSpPr>
        <p:spPr>
          <a:xfrm>
            <a:off x="6122758" y="3413374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0" name="Rectangle à coins arrondis 4">
            <a:extLst>
              <a:ext uri="{FF2B5EF4-FFF2-40B4-BE49-F238E27FC236}">
                <a16:creationId xmlns:a16="http://schemas.microsoft.com/office/drawing/2014/main" xmlns="" id="{FCCB8E64-B562-4E79-8CB8-2BAAE1073F11}"/>
              </a:ext>
            </a:extLst>
          </p:cNvPr>
          <p:cNvSpPr/>
          <p:nvPr/>
        </p:nvSpPr>
        <p:spPr>
          <a:xfrm>
            <a:off x="6081025" y="1609197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1" name="Rectangle à coins arrondis 3">
            <a:extLst>
              <a:ext uri="{FF2B5EF4-FFF2-40B4-BE49-F238E27FC236}">
                <a16:creationId xmlns:a16="http://schemas.microsoft.com/office/drawing/2014/main" xmlns="" id="{EC31F62D-CD16-4B73-9E95-C7705C709652}"/>
              </a:ext>
            </a:extLst>
          </p:cNvPr>
          <p:cNvSpPr/>
          <p:nvPr/>
        </p:nvSpPr>
        <p:spPr>
          <a:xfrm>
            <a:off x="7009500" y="5823972"/>
            <a:ext cx="620386" cy="549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à coins arrondis 4">
            <a:extLst>
              <a:ext uri="{FF2B5EF4-FFF2-40B4-BE49-F238E27FC236}">
                <a16:creationId xmlns:a16="http://schemas.microsoft.com/office/drawing/2014/main" xmlns="" id="{F7AB2E9B-C7C6-4A76-A3C7-F19DFF2B6DCF}"/>
              </a:ext>
            </a:extLst>
          </p:cNvPr>
          <p:cNvSpPr/>
          <p:nvPr/>
        </p:nvSpPr>
        <p:spPr>
          <a:xfrm>
            <a:off x="6989187" y="216528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3" name="Rectangle à coins arrondis 4">
            <a:extLst>
              <a:ext uri="{FF2B5EF4-FFF2-40B4-BE49-F238E27FC236}">
                <a16:creationId xmlns:a16="http://schemas.microsoft.com/office/drawing/2014/main" xmlns="" id="{DE004533-1BAE-45D8-B6EE-1872BCD02ED9}"/>
              </a:ext>
            </a:extLst>
          </p:cNvPr>
          <p:cNvSpPr/>
          <p:nvPr/>
        </p:nvSpPr>
        <p:spPr>
          <a:xfrm>
            <a:off x="7000379" y="275813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4" name="Rectangle à coins arrondis 4">
            <a:extLst>
              <a:ext uri="{FF2B5EF4-FFF2-40B4-BE49-F238E27FC236}">
                <a16:creationId xmlns:a16="http://schemas.microsoft.com/office/drawing/2014/main" xmlns="" id="{02A8B489-CC6D-4C53-BA2E-F668FBC63153}"/>
              </a:ext>
            </a:extLst>
          </p:cNvPr>
          <p:cNvSpPr/>
          <p:nvPr/>
        </p:nvSpPr>
        <p:spPr>
          <a:xfrm>
            <a:off x="6978103" y="158960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6" name="Rectangle à coins arrondis 10">
            <a:extLst>
              <a:ext uri="{FF2B5EF4-FFF2-40B4-BE49-F238E27FC236}">
                <a16:creationId xmlns:a16="http://schemas.microsoft.com/office/drawing/2014/main" xmlns="" id="{AACA89FE-DD7E-4786-98DE-6A86333925B6}"/>
              </a:ext>
            </a:extLst>
          </p:cNvPr>
          <p:cNvSpPr/>
          <p:nvPr/>
        </p:nvSpPr>
        <p:spPr>
          <a:xfrm>
            <a:off x="6989187" y="3373292"/>
            <a:ext cx="620388" cy="5493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30h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français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constellations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ctangle à coins arrondis 4">
            <a:extLst>
              <a:ext uri="{FF2B5EF4-FFF2-40B4-BE49-F238E27FC236}">
                <a16:creationId xmlns:a16="http://schemas.microsoft.com/office/drawing/2014/main" xmlns="" id="{540F3D17-2892-4BFD-8BE3-78B34C3CEB3A}"/>
              </a:ext>
            </a:extLst>
          </p:cNvPr>
          <p:cNvSpPr/>
          <p:nvPr/>
        </p:nvSpPr>
        <p:spPr>
          <a:xfrm>
            <a:off x="6989187" y="4569839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8" name="Rectangle à coins arrondis 4">
            <a:extLst>
              <a:ext uri="{FF2B5EF4-FFF2-40B4-BE49-F238E27FC236}">
                <a16:creationId xmlns:a16="http://schemas.microsoft.com/office/drawing/2014/main" xmlns="" id="{4F5AC2FF-977C-486E-9E7B-A3B4256788C1}"/>
              </a:ext>
            </a:extLst>
          </p:cNvPr>
          <p:cNvSpPr/>
          <p:nvPr/>
        </p:nvSpPr>
        <p:spPr>
          <a:xfrm>
            <a:off x="7002904" y="3957253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  <p:sp>
        <p:nvSpPr>
          <p:cNvPr id="119" name="Rectangle à coins arrondis 4">
            <a:extLst>
              <a:ext uri="{FF2B5EF4-FFF2-40B4-BE49-F238E27FC236}">
                <a16:creationId xmlns:a16="http://schemas.microsoft.com/office/drawing/2014/main" xmlns="" id="{F316888F-699F-4E92-A5E9-130C52F3620B}"/>
              </a:ext>
            </a:extLst>
          </p:cNvPr>
          <p:cNvSpPr/>
          <p:nvPr/>
        </p:nvSpPr>
        <p:spPr>
          <a:xfrm>
            <a:off x="6989186" y="5178315"/>
            <a:ext cx="620387" cy="5493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18h</a:t>
            </a: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6h maths+6h français+ 6h autres </a:t>
            </a:r>
          </a:p>
        </p:txBody>
      </p:sp>
    </p:spTree>
    <p:extLst>
      <p:ext uri="{BB962C8B-B14F-4D97-AF65-F5344CB8AC3E}">
        <p14:creationId xmlns:p14="http://schemas.microsoft.com/office/powerpoint/2010/main" val="13696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724" y="249006"/>
            <a:ext cx="7881400" cy="4697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Focus sur les constellations </a:t>
            </a:r>
            <a:endParaRPr lang="fr-FR" dirty="0"/>
          </a:p>
        </p:txBody>
      </p:sp>
      <p:pic>
        <p:nvPicPr>
          <p:cNvPr id="13" name="Image 12" descr="2017_logo_academie_Toulouse-HORIZON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47" y="5736241"/>
            <a:ext cx="1240225" cy="1068960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252989" y="896026"/>
            <a:ext cx="1776262" cy="529180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345135" y="901394"/>
            <a:ext cx="1541846" cy="1084020"/>
          </a:xfrm>
          <a:prstGeom prst="round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Formation Constellations</a:t>
            </a:r>
          </a:p>
        </p:txBody>
      </p:sp>
      <p:sp>
        <p:nvSpPr>
          <p:cNvPr id="45" name="ZoneTexte 19"/>
          <p:cNvSpPr txBox="1">
            <a:spLocks noChangeArrowheads="1"/>
          </p:cNvSpPr>
          <p:nvPr/>
        </p:nvSpPr>
        <p:spPr bwMode="auto">
          <a:xfrm>
            <a:off x="502927" y="2715672"/>
            <a:ext cx="1220788" cy="10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/>
              <a:t>Formation à </a:t>
            </a:r>
          </a:p>
          <a:p>
            <a:r>
              <a:rPr lang="fr-FR" altLang="fr-FR" sz="1200" dirty="0"/>
              <a:t>destination des</a:t>
            </a:r>
          </a:p>
          <a:p>
            <a:r>
              <a:rPr lang="fr-FR" altLang="fr-FR" sz="1200" dirty="0"/>
              <a:t>PE identifiés</a:t>
            </a:r>
          </a:p>
          <a:p>
            <a:r>
              <a:rPr lang="fr-FR" altLang="fr-FR" sz="1200" dirty="0"/>
              <a:t>Public </a:t>
            </a:r>
            <a:r>
              <a:rPr lang="fr-FR" altLang="fr-FR" sz="1200" dirty="0" smtClean="0"/>
              <a:t>désigné</a:t>
            </a:r>
            <a:endParaRPr lang="fr-FR" altLang="fr-FR" sz="1200" dirty="0"/>
          </a:p>
          <a:p>
            <a:endParaRPr lang="fr-FR" altLang="fr-FR" sz="1600" dirty="0"/>
          </a:p>
          <a:p>
            <a:endParaRPr lang="fr-FR" alt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387651" y="2675677"/>
            <a:ext cx="0" cy="884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21"/>
          <p:cNvSpPr txBox="1">
            <a:spLocks noChangeArrowheads="1"/>
          </p:cNvSpPr>
          <p:nvPr/>
        </p:nvSpPr>
        <p:spPr bwMode="auto">
          <a:xfrm>
            <a:off x="367039" y="2203822"/>
            <a:ext cx="1638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b="1" dirty="0"/>
              <a:t>GESTION EN </a:t>
            </a:r>
            <a:endParaRPr lang="fr-FR" altLang="fr-FR" sz="1200" b="1" dirty="0" smtClean="0"/>
          </a:p>
          <a:p>
            <a:r>
              <a:rPr lang="fr-FR" altLang="fr-FR" sz="1200" b="1" dirty="0" smtClean="0"/>
              <a:t>CIRCONSCRIPTION</a:t>
            </a:r>
            <a:endParaRPr lang="fr-FR" altLang="fr-FR" sz="1200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2440524" y="967488"/>
            <a:ext cx="6293890" cy="509263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HG N°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Constellation FRANCAIS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223389" y="2350054"/>
            <a:ext cx="3054420" cy="45314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constellation français 1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30h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3169715" y="3102638"/>
            <a:ext cx="3145419" cy="4578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constellation français N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30h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2823086" y="1314381"/>
            <a:ext cx="4572" cy="19364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823086" y="2605769"/>
            <a:ext cx="437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à coins arrondis 58"/>
          <p:cNvSpPr/>
          <p:nvPr/>
        </p:nvSpPr>
        <p:spPr>
          <a:xfrm>
            <a:off x="6729766" y="1704068"/>
            <a:ext cx="2230274" cy="44752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(date) 1 réunion lancement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6729766" y="2217011"/>
            <a:ext cx="2230274" cy="10698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intermédiaires : visite croisée,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-intervention, temps d’analyse..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6729767" y="3353830"/>
            <a:ext cx="2230273" cy="3544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finale : bilan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necteur droit 63"/>
          <p:cNvCxnSpPr>
            <a:stCxn id="50" idx="3"/>
            <a:endCxn id="59" idx="1"/>
          </p:cNvCxnSpPr>
          <p:nvPr/>
        </p:nvCxnSpPr>
        <p:spPr>
          <a:xfrm flipV="1">
            <a:off x="6277809" y="1927832"/>
            <a:ext cx="451957" cy="648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50" idx="3"/>
            <a:endCxn id="60" idx="1"/>
          </p:cNvCxnSpPr>
          <p:nvPr/>
        </p:nvCxnSpPr>
        <p:spPr>
          <a:xfrm>
            <a:off x="6277809" y="2576627"/>
            <a:ext cx="451957" cy="175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50" idx="3"/>
            <a:endCxn id="63" idx="1"/>
          </p:cNvCxnSpPr>
          <p:nvPr/>
        </p:nvCxnSpPr>
        <p:spPr>
          <a:xfrm>
            <a:off x="6277809" y="2576627"/>
            <a:ext cx="451958" cy="954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lèche droite 72"/>
          <p:cNvSpPr/>
          <p:nvPr/>
        </p:nvSpPr>
        <p:spPr>
          <a:xfrm>
            <a:off x="1991427" y="2054600"/>
            <a:ext cx="596345" cy="551169"/>
          </a:xfrm>
          <a:prstGeom prst="rightArrow">
            <a:avLst>
              <a:gd name="adj1" fmla="val 50000"/>
              <a:gd name="adj2" fmla="val 54691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/>
          <p:cNvCxnSpPr/>
          <p:nvPr/>
        </p:nvCxnSpPr>
        <p:spPr>
          <a:xfrm>
            <a:off x="2823086" y="3252790"/>
            <a:ext cx="437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à coins arrondis 114"/>
          <p:cNvSpPr/>
          <p:nvPr/>
        </p:nvSpPr>
        <p:spPr>
          <a:xfrm>
            <a:off x="2419568" y="3862270"/>
            <a:ext cx="6293890" cy="487121"/>
          </a:xfrm>
          <a:prstGeom prst="roundRect">
            <a:avLst/>
          </a:prstGeom>
          <a:solidFill>
            <a:srgbClr val="E9666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Constellation MATHEMATIQUES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à coins arrondis 115"/>
          <p:cNvSpPr/>
          <p:nvPr/>
        </p:nvSpPr>
        <p:spPr>
          <a:xfrm>
            <a:off x="3009648" y="4648830"/>
            <a:ext cx="3703772" cy="44090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constellation mathématiques 1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30h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Connecteur droit 116"/>
          <p:cNvCxnSpPr>
            <a:endCxn id="116" idx="1"/>
          </p:cNvCxnSpPr>
          <p:nvPr/>
        </p:nvCxnSpPr>
        <p:spPr>
          <a:xfrm flipV="1">
            <a:off x="2809298" y="4869281"/>
            <a:ext cx="200350" cy="50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2809340" y="4349391"/>
            <a:ext cx="0" cy="1287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295997" y="3830561"/>
            <a:ext cx="1866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chaque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circo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réation de 2 dispositifs cadres :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Français 1 Maths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Chaque dispositif peut contenir 1 ou plusieurs modules selon le contenu de formation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6819900" y="4408721"/>
            <a:ext cx="2140140" cy="421444"/>
          </a:xfrm>
          <a:prstGeom prst="roundRect">
            <a:avLst/>
          </a:prstGeom>
          <a:solidFill>
            <a:srgbClr val="E9666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(date) 1 réunion lancement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6913726" y="4951365"/>
            <a:ext cx="2046314" cy="1104613"/>
          </a:xfrm>
          <a:prstGeom prst="roundRect">
            <a:avLst/>
          </a:prstGeom>
          <a:solidFill>
            <a:srgbClr val="E9666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 intermédiaires : visite croisée, </a:t>
            </a:r>
            <a:r>
              <a:rPr lang="fr-F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-intervention, temps d’analyse..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6987522" y="6187830"/>
            <a:ext cx="1882415" cy="258333"/>
          </a:xfrm>
          <a:prstGeom prst="roundRect">
            <a:avLst/>
          </a:prstGeom>
          <a:solidFill>
            <a:srgbClr val="E96667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finale : bilan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necteur droit 67"/>
          <p:cNvCxnSpPr>
            <a:stCxn id="116" idx="3"/>
            <a:endCxn id="61" idx="1"/>
          </p:cNvCxnSpPr>
          <p:nvPr/>
        </p:nvCxnSpPr>
        <p:spPr>
          <a:xfrm flipV="1">
            <a:off x="6713420" y="4619443"/>
            <a:ext cx="106480" cy="249838"/>
          </a:xfrm>
          <a:prstGeom prst="line">
            <a:avLst/>
          </a:prstGeom>
          <a:ln>
            <a:solidFill>
              <a:srgbClr val="E966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116" idx="3"/>
          </p:cNvCxnSpPr>
          <p:nvPr/>
        </p:nvCxnSpPr>
        <p:spPr>
          <a:xfrm>
            <a:off x="6713420" y="4869281"/>
            <a:ext cx="223843" cy="337969"/>
          </a:xfrm>
          <a:prstGeom prst="line">
            <a:avLst/>
          </a:prstGeom>
          <a:ln>
            <a:solidFill>
              <a:srgbClr val="E966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116" idx="3"/>
          </p:cNvCxnSpPr>
          <p:nvPr/>
        </p:nvCxnSpPr>
        <p:spPr>
          <a:xfrm>
            <a:off x="6713420" y="4869281"/>
            <a:ext cx="284519" cy="1461149"/>
          </a:xfrm>
          <a:prstGeom prst="line">
            <a:avLst/>
          </a:prstGeom>
          <a:ln>
            <a:solidFill>
              <a:srgbClr val="E966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à coins arrondis 104"/>
          <p:cNvSpPr/>
          <p:nvPr/>
        </p:nvSpPr>
        <p:spPr>
          <a:xfrm>
            <a:off x="3009647" y="5467701"/>
            <a:ext cx="3720120" cy="43670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constellation mathématiques N</a:t>
            </a:r>
          </a:p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30h</a:t>
            </a:r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Connecteur droit 105"/>
          <p:cNvCxnSpPr>
            <a:stCxn id="105" idx="1"/>
          </p:cNvCxnSpPr>
          <p:nvPr/>
        </p:nvCxnSpPr>
        <p:spPr>
          <a:xfrm flipH="1" flipV="1">
            <a:off x="2789559" y="5637210"/>
            <a:ext cx="220088" cy="488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lèche droite 42"/>
          <p:cNvSpPr/>
          <p:nvPr/>
        </p:nvSpPr>
        <p:spPr>
          <a:xfrm>
            <a:off x="2012689" y="4538562"/>
            <a:ext cx="596345" cy="551169"/>
          </a:xfrm>
          <a:prstGeom prst="rightArrow">
            <a:avLst>
              <a:gd name="adj1" fmla="val 50000"/>
              <a:gd name="adj2" fmla="val 54691"/>
            </a:avLst>
          </a:prstGeom>
          <a:solidFill>
            <a:srgbClr val="E96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718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9"/>
            <a:ext cx="8047038" cy="826028"/>
          </a:xfrm>
        </p:spPr>
        <p:txBody>
          <a:bodyPr/>
          <a:lstStyle/>
          <a:p>
            <a:r>
              <a:rPr lang="fr-FR" dirty="0" smtClean="0"/>
              <a:t>Les animations </a:t>
            </a:r>
            <a:r>
              <a:rPr lang="fr-FR" dirty="0"/>
              <a:t>pédagogiques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5632" y="1095907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DA0D57"/>
                </a:solidFill>
              </a:rPr>
              <a:t>18h pour les ¾ des enseignants,  qui se déclinent en:  </a:t>
            </a:r>
          </a:p>
          <a:p>
            <a:r>
              <a:rPr lang="fr-FR" sz="2400" dirty="0"/>
              <a:t>- 6h de Français</a:t>
            </a:r>
          </a:p>
          <a:p>
            <a:r>
              <a:rPr lang="fr-FR" sz="2400" dirty="0"/>
              <a:t>- 6h de mathématiques</a:t>
            </a:r>
          </a:p>
          <a:p>
            <a:r>
              <a:rPr lang="fr-FR" sz="2400" dirty="0" smtClean="0"/>
              <a:t>- 6h </a:t>
            </a:r>
            <a:r>
              <a:rPr lang="fr-FR" sz="2400" dirty="0"/>
              <a:t>autres </a:t>
            </a:r>
            <a:r>
              <a:rPr lang="fr-FR" sz="2400" dirty="0" smtClean="0"/>
              <a:t>disciplines/domaines/inter-disciplines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r>
              <a:rPr lang="fr-FR" sz="2400" dirty="0" smtClean="0">
                <a:solidFill>
                  <a:srgbClr val="DA0D57"/>
                </a:solidFill>
              </a:rPr>
              <a:t>Les groupes départementaux ont fait </a:t>
            </a:r>
            <a:r>
              <a:rPr lang="fr-FR" sz="2400" b="1" dirty="0" smtClean="0">
                <a:solidFill>
                  <a:srgbClr val="DA0D57"/>
                </a:solidFill>
              </a:rPr>
              <a:t>105</a:t>
            </a:r>
            <a:r>
              <a:rPr lang="fr-FR" sz="2400" dirty="0" smtClean="0">
                <a:solidFill>
                  <a:srgbClr val="DA0D57"/>
                </a:solidFill>
              </a:rPr>
              <a:t> propositions de formation</a:t>
            </a:r>
            <a:endParaRPr lang="fr-FR" sz="2400" dirty="0">
              <a:solidFill>
                <a:srgbClr val="DA0D57"/>
              </a:solidFill>
            </a:endParaRPr>
          </a:p>
          <a:p>
            <a:endParaRPr lang="fr-FR" sz="2400" dirty="0"/>
          </a:p>
          <a:p>
            <a:r>
              <a:rPr lang="fr-FR" sz="2400" dirty="0" smtClean="0">
                <a:solidFill>
                  <a:srgbClr val="DA0D57"/>
                </a:solidFill>
              </a:rPr>
              <a:t>Les circonscriptions ont </a:t>
            </a:r>
            <a:r>
              <a:rPr lang="fr-FR" sz="2400" smtClean="0">
                <a:solidFill>
                  <a:srgbClr val="DA0D57"/>
                </a:solidFill>
              </a:rPr>
              <a:t>fait </a:t>
            </a:r>
            <a:r>
              <a:rPr lang="fr-FR" sz="2400" b="1" smtClean="0">
                <a:solidFill>
                  <a:srgbClr val="DA0D57"/>
                </a:solidFill>
              </a:rPr>
              <a:t>397</a:t>
            </a:r>
            <a:r>
              <a:rPr lang="fr-FR" sz="2400" smtClean="0">
                <a:solidFill>
                  <a:srgbClr val="DA0D57"/>
                </a:solidFill>
              </a:rPr>
              <a:t> </a:t>
            </a:r>
            <a:r>
              <a:rPr lang="fr-FR" sz="2400" dirty="0" smtClean="0">
                <a:solidFill>
                  <a:srgbClr val="DA0D57"/>
                </a:solidFill>
              </a:rPr>
              <a:t>demandes aux groupes départementaux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400" dirty="0" smtClean="0">
                <a:sym typeface="Wingdings" panose="05000000000000000000" pitchFamily="2" charset="2"/>
              </a:rPr>
              <a:t>Diversifier les propositions de formation en direction des PE.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400" dirty="0" smtClean="0">
                <a:sym typeface="Wingdings" panose="05000000000000000000" pitchFamily="2" charset="2"/>
              </a:rPr>
              <a:t>Du choix dans les obligations règlementaires de service  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 smtClean="0">
              <a:sym typeface="Wingdings" panose="05000000000000000000" pitchFamily="2" charset="2"/>
            </a:endParaRPr>
          </a:p>
          <a:p>
            <a:r>
              <a:rPr lang="fr-FR" sz="2400" dirty="0" smtClean="0">
                <a:solidFill>
                  <a:srgbClr val="DA0D57"/>
                </a:solidFill>
                <a:sym typeface="Wingdings" panose="05000000000000000000" pitchFamily="2" charset="2"/>
              </a:rPr>
              <a:t>Inscription dans GAÏA en septembre 2020</a:t>
            </a:r>
            <a:endParaRPr lang="fr-FR" sz="2400" dirty="0">
              <a:solidFill>
                <a:srgbClr val="DA0D57"/>
              </a:solidFill>
              <a:sym typeface="Wingdings" panose="05000000000000000000" pitchFamily="2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237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DES FORMATEURS 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774397" y="3459564"/>
            <a:ext cx="5826983" cy="267360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" name="Image 5" descr="2018_logo_academie_Toul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583" y="391626"/>
            <a:ext cx="7982797" cy="1048427"/>
          </a:xfrm>
        </p:spPr>
        <p:txBody>
          <a:bodyPr/>
          <a:lstStyle/>
          <a:p>
            <a:r>
              <a:rPr lang="fr-FR" dirty="0" smtClean="0"/>
              <a:t>Perspectives pour la formation des formateurs 2020 2021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23455" y="1862667"/>
            <a:ext cx="8354290" cy="4004086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24 jours de formation en 3 ans en français pour les CPC français (4 journées nationales et 6 journées académiques en 2020-2021)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24 jours de formation en 3 ans en mathématiques pour les CPC mathématiques</a:t>
            </a:r>
            <a:r>
              <a:rPr lang="fr-FR" sz="1800" dirty="0">
                <a:solidFill>
                  <a:schemeClr val="tx1"/>
                </a:solidFill>
              </a:rPr>
              <a:t> (4 journées nationales et 6 journées académiques en 2020-2021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  <a:p>
            <a:endParaRPr lang="fr-FR" sz="1800" dirty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2 jours de formation pour les PEMF (avec remplacement)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659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59416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42900" y="1061357"/>
            <a:ext cx="8437209" cy="504525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Formation initiale</a:t>
            </a:r>
            <a:endParaRPr lang="fr-FR" sz="1400" dirty="0" smtClean="0"/>
          </a:p>
          <a:p>
            <a:pPr lvl="2"/>
            <a:r>
              <a:rPr lang="fr-FR" dirty="0" smtClean="0"/>
              <a:t>Bilan de l’année scolaire 2019-2020</a:t>
            </a:r>
          </a:p>
          <a:p>
            <a:pPr lvl="2"/>
            <a:r>
              <a:rPr lang="fr-FR" dirty="0" smtClean="0"/>
              <a:t>Mise en place de l’alternance pour la rentrée 2020</a:t>
            </a:r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Principes généraux</a:t>
            </a:r>
            <a:endParaRPr lang="fr-FR" dirty="0"/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Rentrée 2020 </a:t>
            </a:r>
          </a:p>
          <a:p>
            <a:pPr lvl="2">
              <a:buClr>
                <a:srgbClr val="5AB88F"/>
              </a:buClr>
            </a:pPr>
            <a:endParaRPr lang="fr-FR" dirty="0" smtClean="0"/>
          </a:p>
          <a:p>
            <a:r>
              <a:rPr lang="fr-FR" dirty="0" smtClean="0"/>
              <a:t>Formation continue</a:t>
            </a:r>
            <a:endParaRPr lang="fr-FR" dirty="0"/>
          </a:p>
          <a:p>
            <a:pPr lvl="1"/>
            <a:r>
              <a:rPr lang="fr-FR" dirty="0" smtClean="0"/>
              <a:t>Bilan comparatif des modules prévus / réalisés sur trois années</a:t>
            </a:r>
            <a:endParaRPr lang="fr-FR" dirty="0"/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Par orientation de la formation</a:t>
            </a:r>
            <a:endParaRPr lang="fr-FR" dirty="0"/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Par priorités nationales</a:t>
            </a:r>
          </a:p>
          <a:p>
            <a:pPr lvl="1"/>
            <a:r>
              <a:rPr lang="fr-FR" dirty="0" smtClean="0"/>
              <a:t>Perspectives 2020 2021</a:t>
            </a:r>
            <a:endParaRPr lang="fr-FR" dirty="0"/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Architecture </a:t>
            </a:r>
            <a:r>
              <a:rPr lang="fr-FR" dirty="0"/>
              <a:t>du plan départemental de formation </a:t>
            </a:r>
            <a:r>
              <a:rPr lang="fr-FR" dirty="0" smtClean="0"/>
              <a:t>2020 2021 </a:t>
            </a:r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Focus sur les constellations </a:t>
            </a:r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r>
              <a:rPr lang="fr-FR" dirty="0" smtClean="0"/>
              <a:t>Focus sur les animations pédagogiques</a:t>
            </a:r>
          </a:p>
          <a:p>
            <a:pPr marL="804863" lvl="2" indent="-177800">
              <a:buClr>
                <a:srgbClr val="5AB88F"/>
              </a:buClr>
              <a:buFont typeface="Lucida Grande"/>
              <a:buChar char="-"/>
            </a:pPr>
            <a:endParaRPr lang="fr-FR" dirty="0" smtClean="0"/>
          </a:p>
          <a:p>
            <a:pPr marL="177800" lvl="2" indent="-177800">
              <a:buClr>
                <a:srgbClr val="5AB88F"/>
              </a:buClr>
              <a:buSzPct val="114000"/>
              <a:buFont typeface="Wingdings" charset="2"/>
              <a:buChar char="§"/>
            </a:pPr>
            <a:r>
              <a:rPr lang="fr-FR" sz="1800" b="1" dirty="0" smtClean="0">
                <a:solidFill>
                  <a:srgbClr val="5AB88F"/>
                </a:solidFill>
              </a:rPr>
              <a:t>Formation de formateurs</a:t>
            </a:r>
            <a:endParaRPr lang="fr-FR" sz="1800" b="1" dirty="0">
              <a:solidFill>
                <a:srgbClr val="5AB88F"/>
              </a:solidFill>
            </a:endParaRPr>
          </a:p>
          <a:p>
            <a:pPr lvl="1"/>
            <a:r>
              <a:rPr lang="fr-FR" dirty="0" smtClean="0"/>
              <a:t>Perspectives 2020-2021</a:t>
            </a:r>
            <a:endParaRPr lang="fr-FR" dirty="0"/>
          </a:p>
          <a:p>
            <a:pPr lvl="2"/>
            <a:endParaRPr lang="fr-FR" dirty="0" smtClean="0"/>
          </a:p>
          <a:p>
            <a:pPr lvl="2">
              <a:buClr>
                <a:srgbClr val="5AB88F"/>
              </a:buClr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03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992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8_logo_academie_Toulou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94" y="5022626"/>
            <a:ext cx="1051197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INITIALE</a:t>
            </a:r>
            <a:endParaRPr lang="fr-FR" dirty="0"/>
          </a:p>
        </p:txBody>
      </p:sp>
      <p:pic>
        <p:nvPicPr>
          <p:cNvPr id="6" name="Image 5" descr="2018_logo_academie_Toul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133" y="725622"/>
            <a:ext cx="8216457" cy="1144474"/>
          </a:xfrm>
        </p:spPr>
        <p:txBody>
          <a:bodyPr>
            <a:normAutofit/>
          </a:bodyPr>
          <a:lstStyle/>
          <a:p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Bilan</a:t>
            </a:r>
            <a:b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altLang="fr-F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de l’année scolaire 2019-2020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1873" y="2520175"/>
            <a:ext cx="8389202" cy="3645097"/>
          </a:xfrm>
        </p:spPr>
        <p:txBody>
          <a:bodyPr/>
          <a:lstStyle/>
          <a:p>
            <a:r>
              <a:rPr lang="fr-FR" dirty="0" smtClean="0"/>
              <a:t>Contexte particulier 2019 – 2020</a:t>
            </a:r>
          </a:p>
          <a:p>
            <a:pPr marL="457200" indent="-457200">
              <a:buFontTx/>
              <a:buChar char="-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585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271" y="649858"/>
            <a:ext cx="8033344" cy="860287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dirty="0">
                <a:ea typeface="Calibri" panose="020F0502020204030204" pitchFamily="34" charset="0"/>
                <a:cs typeface="Times New Roman" panose="02020603050405020304" pitchFamily="18" charset="0"/>
              </a:rPr>
              <a:t>Rappel du mode de fonctionnement :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2576" y="2028922"/>
            <a:ext cx="8208804" cy="348145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Deux </a:t>
            </a: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professeurs d’école stagiaires sont affectés sur une même classe.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Ils sont deux semaines en classe et deux semaines à l’ESPE.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Ils travaillent conjointement dans la classe un mercredi sur deux, le matin et partagent le travail de préparation l’après-midi, les semaines 2 et 4 tout au long de l’année.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La première semaine de la rentrée scolaire, les deux stagiaires ont fonctionné ensemble dans la classe.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Pour les deux semaines qui ont suivi, l’alternance s’est déroulée sur une seule semaine, à titre exceptionnel.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fr-FR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Les vendredis de ces semaines, les deux stagiaires ont assuré la classe en binôme.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172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794999" cy="1219191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</a:rPr>
              <a:t>Alternance </a:t>
            </a:r>
            <a:r>
              <a:rPr lang="fr-FR" sz="2400" dirty="0">
                <a:solidFill>
                  <a:schemeClr val="tx1"/>
                </a:solidFill>
              </a:rPr>
              <a:t>PES </a:t>
            </a:r>
            <a:r>
              <a:rPr lang="fr-FR" sz="2400" dirty="0" smtClean="0">
                <a:solidFill>
                  <a:schemeClr val="tx1"/>
                </a:solidFill>
              </a:rPr>
              <a:t>2020 2021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Principes généraux </a:t>
            </a:r>
            <a:r>
              <a:rPr lang="fr-FR" sz="2400" dirty="0" smtClean="0">
                <a:solidFill>
                  <a:srgbClr val="FF0000"/>
                </a:solidFill>
              </a:rPr>
              <a:t>(diapo sera mise à jour)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b="20075"/>
          <a:stretch/>
        </p:blipFill>
        <p:spPr>
          <a:xfrm>
            <a:off x="472872" y="1660185"/>
            <a:ext cx="8127527" cy="395233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487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628" y="182889"/>
            <a:ext cx="8419172" cy="1286937"/>
          </a:xfrm>
        </p:spPr>
        <p:txBody>
          <a:bodyPr/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Accueil des PES,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semaine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de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pré-rentrée </a:t>
            </a:r>
            <a:r>
              <a:rPr lang="fr-FR" sz="1600" i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(version provisoire)</a:t>
            </a:r>
            <a:endParaRPr lang="fr-FR" sz="1600" i="1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38672"/>
              </p:ext>
            </p:extLst>
          </p:nvPr>
        </p:nvGraphicFramePr>
        <p:xfrm>
          <a:off x="267628" y="1476372"/>
          <a:ext cx="8508382" cy="474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102">
                  <a:extLst>
                    <a:ext uri="{9D8B030D-6E8A-4147-A177-3AD203B41FA5}">
                      <a16:colId xmlns:a16="http://schemas.microsoft.com/office/drawing/2014/main" xmlns="" val="3362704286"/>
                    </a:ext>
                  </a:extLst>
                </a:gridCol>
                <a:gridCol w="1735485">
                  <a:extLst>
                    <a:ext uri="{9D8B030D-6E8A-4147-A177-3AD203B41FA5}">
                      <a16:colId xmlns:a16="http://schemas.microsoft.com/office/drawing/2014/main" xmlns="" val="2656785385"/>
                    </a:ext>
                  </a:extLst>
                </a:gridCol>
                <a:gridCol w="1747092">
                  <a:extLst>
                    <a:ext uri="{9D8B030D-6E8A-4147-A177-3AD203B41FA5}">
                      <a16:colId xmlns:a16="http://schemas.microsoft.com/office/drawing/2014/main" xmlns="" val="2345574733"/>
                    </a:ext>
                  </a:extLst>
                </a:gridCol>
                <a:gridCol w="1599914">
                  <a:extLst>
                    <a:ext uri="{9D8B030D-6E8A-4147-A177-3AD203B41FA5}">
                      <a16:colId xmlns:a16="http://schemas.microsoft.com/office/drawing/2014/main" xmlns="" val="991040490"/>
                    </a:ext>
                  </a:extLst>
                </a:gridCol>
                <a:gridCol w="1622789">
                  <a:extLst>
                    <a:ext uri="{9D8B030D-6E8A-4147-A177-3AD203B41FA5}">
                      <a16:colId xmlns:a16="http://schemas.microsoft.com/office/drawing/2014/main" xmlns="" val="1086717153"/>
                    </a:ext>
                  </a:extLst>
                </a:gridCol>
              </a:tblGrid>
              <a:tr h="88868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Lundi 24 août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Mardi 25 août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Mercredi 26 août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Jeudi 27</a:t>
                      </a:r>
                      <a:r>
                        <a:rPr lang="fr-F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août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45721" marB="45721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Vendredi</a:t>
                      </a:r>
                      <a:r>
                        <a:rPr lang="fr-FR" baseline="0" dirty="0" smtClean="0"/>
                        <a:t> 28 août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1056453"/>
                  </a:ext>
                </a:extLst>
              </a:tr>
              <a:tr h="1939315"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CPD et PEMF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9h00-12h00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PEMF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monsieur le recteur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(sous réserve)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PEMF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dirty="0" smtClean="0"/>
                        <a:t>Accueil par</a:t>
                      </a:r>
                      <a:r>
                        <a:rPr lang="fr-FR" baseline="0" dirty="0" smtClean="0"/>
                        <a:t> les CPC en circonscription</a:t>
                      </a:r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581326"/>
                  </a:ext>
                </a:extLst>
              </a:tr>
              <a:tr h="1661452"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PEMF</a:t>
                      </a:r>
                    </a:p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14h00-17h00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PEMF</a:t>
                      </a: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Accueil INSPE</a:t>
                      </a:r>
                    </a:p>
                    <a:p>
                      <a:pPr algn="ctr"/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monsieur le directeur académique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Haute-Garonne</a:t>
                      </a:r>
                      <a:endParaRPr lang="fr-FR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Accueil en circonscription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/ travail en autonomie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112650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7748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780" y="646772"/>
            <a:ext cx="8408020" cy="5355488"/>
          </a:xfrm>
        </p:spPr>
        <p:txBody>
          <a:bodyPr/>
          <a:lstStyle/>
          <a:p>
            <a:r>
              <a:rPr lang="fr-FR" sz="2000" b="0" dirty="0">
                <a:solidFill>
                  <a:schemeClr val="tx1"/>
                </a:solidFill>
              </a:rPr>
              <a:t>Il s’agit, lors de ces demi-journées, de faciliter la prise de fonction des PES dès les premiers jours de la rentrée des classes</a:t>
            </a:r>
            <a:r>
              <a:rPr lang="fr-FR" sz="2000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Les </a:t>
            </a:r>
            <a:r>
              <a:rPr lang="fr-FR" sz="2000" b="0" dirty="0" smtClean="0">
                <a:solidFill>
                  <a:schemeClr val="tx1"/>
                </a:solidFill>
              </a:rPr>
              <a:t>modalités </a:t>
            </a:r>
            <a:r>
              <a:rPr lang="fr-FR" sz="2000" b="0" dirty="0">
                <a:solidFill>
                  <a:schemeClr val="tx1"/>
                </a:solidFill>
              </a:rPr>
              <a:t>d’organisation de l’alternance </a:t>
            </a:r>
            <a:r>
              <a:rPr lang="fr-FR" sz="2000" b="0" dirty="0" smtClean="0">
                <a:solidFill>
                  <a:schemeClr val="tx1"/>
                </a:solidFill>
              </a:rPr>
              <a:t>sont prises en compte dans les </a:t>
            </a:r>
            <a:r>
              <a:rPr lang="fr-FR" sz="2000" b="0" dirty="0">
                <a:solidFill>
                  <a:schemeClr val="tx1"/>
                </a:solidFill>
              </a:rPr>
              <a:t>contenus des journées </a:t>
            </a:r>
            <a:r>
              <a:rPr lang="fr-FR" sz="2000" b="0" dirty="0" smtClean="0">
                <a:solidFill>
                  <a:schemeClr val="tx1"/>
                </a:solidFill>
              </a:rPr>
              <a:t>d’accueil, de </a:t>
            </a:r>
            <a:r>
              <a:rPr lang="fr-FR" sz="2000" b="0" dirty="0">
                <a:solidFill>
                  <a:schemeClr val="tx1"/>
                </a:solidFill>
              </a:rPr>
              <a:t>façon à </a:t>
            </a:r>
            <a:r>
              <a:rPr lang="fr-FR" sz="2000" b="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b="0" dirty="0">
              <a:solidFill>
                <a:schemeClr val="tx1"/>
              </a:solidFill>
            </a:endParaRPr>
          </a:p>
          <a:p>
            <a:pPr lvl="1"/>
            <a:r>
              <a:rPr lang="fr-FR" sz="1800" b="0" dirty="0">
                <a:solidFill>
                  <a:schemeClr val="tx1"/>
                </a:solidFill>
              </a:rPr>
              <a:t>prévoir une </a:t>
            </a:r>
            <a:r>
              <a:rPr lang="fr-FR" sz="1800" b="0" dirty="0" smtClean="0">
                <a:solidFill>
                  <a:schemeClr val="tx1"/>
                </a:solidFill>
              </a:rPr>
              <a:t>répartition ou complémentarité entre </a:t>
            </a:r>
            <a:r>
              <a:rPr lang="fr-FR" sz="1800" b="0" dirty="0">
                <a:solidFill>
                  <a:schemeClr val="tx1"/>
                </a:solidFill>
              </a:rPr>
              <a:t>les deux PES du binôme qui jusque-là étaient « négociés » entre le titulaire de la classe et le PES. </a:t>
            </a:r>
          </a:p>
          <a:p>
            <a:pPr lvl="1"/>
            <a:r>
              <a:rPr lang="fr-FR" sz="1800" b="0" dirty="0">
                <a:solidFill>
                  <a:schemeClr val="tx1"/>
                </a:solidFill>
              </a:rPr>
              <a:t>penser des modalités de travail possibles entre les deux PES du binôme, </a:t>
            </a:r>
          </a:p>
          <a:p>
            <a:pPr lvl="1"/>
            <a:r>
              <a:rPr lang="fr-FR" sz="1800" b="0" dirty="0">
                <a:solidFill>
                  <a:schemeClr val="tx1"/>
                </a:solidFill>
              </a:rPr>
              <a:t>prendre en compte les différents éléments </a:t>
            </a:r>
            <a:r>
              <a:rPr lang="fr-FR" sz="1800" b="0" dirty="0" smtClean="0">
                <a:solidFill>
                  <a:schemeClr val="tx1"/>
                </a:solidFill>
              </a:rPr>
              <a:t>de </a:t>
            </a:r>
            <a:r>
              <a:rPr lang="fr-FR" sz="1800" b="0" dirty="0">
                <a:solidFill>
                  <a:schemeClr val="tx1"/>
                </a:solidFill>
              </a:rPr>
              <a:t>contexte dans les modalités de suivi et d’accompagnement (relations entre les PES du  binôme et le PEMF tuteur, les contenus des réunions du tutorat mixte</a:t>
            </a:r>
            <a:r>
              <a:rPr lang="fr-FR" sz="1800" b="0" dirty="0" smtClean="0">
                <a:solidFill>
                  <a:schemeClr val="tx1"/>
                </a:solidFill>
              </a:rPr>
              <a:t>…).</a:t>
            </a:r>
          </a:p>
          <a:p>
            <a:pPr marL="457200" lvl="1" indent="0">
              <a:buNone/>
            </a:pPr>
            <a:endParaRPr lang="fr-FR" sz="1800" b="0" dirty="0">
              <a:solidFill>
                <a:schemeClr val="tx1"/>
              </a:solidFill>
            </a:endParaRPr>
          </a:p>
          <a:p>
            <a:pPr lvl="0"/>
            <a:r>
              <a:rPr lang="fr-FR" sz="2000" b="0" dirty="0">
                <a:solidFill>
                  <a:schemeClr val="tx1"/>
                </a:solidFill>
              </a:rPr>
              <a:t>Des regroupements thématiques ont été déterminés à partir des difficultés récurrentes repérées par les tuteurs chez les stagiaires.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12276" y="6402246"/>
            <a:ext cx="168812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3</a:t>
            </a:r>
            <a:r>
              <a:rPr lang="fr-FR" sz="1100" dirty="0" smtClean="0"/>
              <a:t> juillet 2020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392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CONTINUE</a:t>
            </a:r>
            <a:endParaRPr lang="fr-FR" dirty="0"/>
          </a:p>
        </p:txBody>
      </p:sp>
      <p:pic>
        <p:nvPicPr>
          <p:cNvPr id="6" name="Image 5" descr="2018_logo_academie_Toulou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3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1646</Words>
  <Application>Microsoft Office PowerPoint</Application>
  <PresentationFormat>Affichage à l'écran (4:3)</PresentationFormat>
  <Paragraphs>527</Paragraphs>
  <Slides>20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page de presentation et de partie</vt:lpstr>
      <vt:lpstr>3_page de sous-partie</vt:lpstr>
      <vt:lpstr>4_page de sous-partie</vt:lpstr>
      <vt:lpstr>3_pages de contenus</vt:lpstr>
      <vt:lpstr>4_pages de contenus</vt:lpstr>
      <vt:lpstr>pages de contenus</vt:lpstr>
      <vt:lpstr>2_pages de contenus</vt:lpstr>
      <vt:lpstr>1_pages de contenus</vt:lpstr>
      <vt:lpstr>Conseil de formation</vt:lpstr>
      <vt:lpstr>SOMMAIRE</vt:lpstr>
      <vt:lpstr>FORMATION INITIALE</vt:lpstr>
      <vt:lpstr>Bilan de l’année scolaire 2019-2020</vt:lpstr>
      <vt:lpstr> Rappel du mode de fonctionnement :</vt:lpstr>
      <vt:lpstr>Alternance PES 2020 2021  Principes généraux (diapo sera mise à jour)</vt:lpstr>
      <vt:lpstr>Accueil des PES, semaine de pré-rentrée (version provisoire)</vt:lpstr>
      <vt:lpstr>Présentation PowerPoint</vt:lpstr>
      <vt:lpstr>FORMATION CONTINUE</vt:lpstr>
      <vt:lpstr>Bilan comparatif prévu réalisé  sur 3 années</vt:lpstr>
      <vt:lpstr>Bilan année 2019-2020</vt:lpstr>
      <vt:lpstr> Perspectives 2020-2021</vt:lpstr>
      <vt:lpstr>2020 2021 Formations d’initiative départementale</vt:lpstr>
      <vt:lpstr>Les constellations : une dynamique de formation collective au plus près des besoins du terrain </vt:lpstr>
      <vt:lpstr>Formation continue dans une circonscription sur 8 ans</vt:lpstr>
      <vt:lpstr> Focus sur les constellations </vt:lpstr>
      <vt:lpstr>Les animations pédagogiques</vt:lpstr>
      <vt:lpstr>FORMATION DES FORMATEURS </vt:lpstr>
      <vt:lpstr>Perspectives pour la formation des formateurs 2020 2021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Utilisateur</cp:lastModifiedBy>
  <cp:revision>358</cp:revision>
  <cp:lastPrinted>2015-02-04T16:19:06Z</cp:lastPrinted>
  <dcterms:created xsi:type="dcterms:W3CDTF">2015-02-04T10:43:31Z</dcterms:created>
  <dcterms:modified xsi:type="dcterms:W3CDTF">2020-07-08T13:40:34Z</dcterms:modified>
</cp:coreProperties>
</file>